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66" r:id="rId24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c099360e7_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5c099360e7_3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5c099360e7_3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B40FDC14-AC49-5E9A-775A-2C519E1E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F22ADA99-53BB-699D-EC96-7D060F1BEB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3A488134-BC8F-27A1-EE68-BB6D42767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231402ED-DBC5-EA1B-F23F-EDB5B55879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1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E05F9B69-EBFF-3F67-679B-1E77CD9C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6BB47208-0DBA-7C99-FC1D-6717818D5B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7DE93D7E-CEE7-5781-583A-0DE9D377B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36192D8A-9075-AA14-7D14-7AB0CD5C58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4482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8D1F1DE2-16FA-96F0-D9C4-B745271B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6DEAC5D1-2F01-5CC6-3D62-3DB6B6975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5E38A484-17D1-0940-0F5B-0D81D695A2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004BF4AB-6719-075C-D82E-AFA7820FC4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536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4D0B3488-BC0D-C6E1-170F-D740B5A3E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8F5793D7-0C55-A02D-0C9F-357386B76D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59C4BD74-6868-9A91-556C-4D5FDA831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6B9EB001-FAF5-F180-1E83-B10F621F64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1406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548C773B-EDBE-4909-059E-8A4D02AB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9740DDDA-450B-D871-846E-6DA8C546F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9CC0C066-C081-BF0A-D3E2-986AC1133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30B36466-46C0-283B-6833-CE2B291855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605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81680E30-E6CA-BEEA-5E49-A99488027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33AD40EE-F031-5702-B2B9-20BD782B4F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7F9D72D1-46EE-AD37-C557-B0E701CA45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1E402C1F-7405-92C3-05FF-922871320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4104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ED5B0D40-4A34-1FB8-61C8-39FE051C8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61F947ED-0447-B329-F09C-87BFE3306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3C8527D6-A7E5-9CB4-0B64-0BE32C9E1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3D2695EE-B7E6-6F4B-19F1-8CCB5066D7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596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AA8324A0-DF60-0CAD-8887-938C1DDE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50B224AD-00C6-CD14-DC7D-C9B73E7F8D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D2932412-4092-9750-31AA-60D3A0690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694F5B11-01C1-A9D1-694A-972E45528C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66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1471A31E-BBBE-6A7F-CC26-22DA09470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E803F64F-E591-8113-5F85-CF0152703C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81D96BF5-1F1E-4B4A-A480-6C56D85CD0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0E0CA890-A4E7-7781-4CBC-187FCCF996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487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c099360e7_3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5c099360e7_3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5c099360e7_3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69A3D3BC-85A0-6A8F-C23E-AC7EBCF1B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E01308AE-9171-05E2-04E9-4C0C13DE5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B358BAB9-99E4-09E3-06DB-07730869E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80CF5BE1-14CB-14D1-3E62-993A229A7C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3028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C6C31FFE-1142-FABA-A03D-F61FF4FA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BBB3D79F-BB55-8D61-EEB4-8B61D9037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4446EC96-91AD-BD9F-E245-95E57D719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892CD2DF-229F-79AC-CED6-58CA56C16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06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c099360e7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25c099360e7_3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5c099360e7_3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c099360e7_3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5c099360e7_3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c099360e7_3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5c099360e7_3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c099360e7_3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5c099360e7_3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5c099360e7_3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c099360e7_3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5c099360e7_3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5c099360e7_3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c099360e7_3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5c099360e7_3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5c099360e7_3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c099360e7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5c099360e7_3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5c099360e7_3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c099360e7_3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5c099360e7_3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5c099360e7_3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 avec image">
  <p:cSld name="Diapositive de titre avec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14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  <p:cxnSp>
        <p:nvCxnSpPr>
          <p:cNvPr id="58" name="Google Shape;58;p1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14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1" name="Google Shape;61;p14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rgbClr val="E260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 01">
  <p:cSld name="DISPOSITION DU TEXTE 0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5"/>
          <p:cNvCxnSpPr/>
          <p:nvPr/>
        </p:nvCxnSpPr>
        <p:spPr>
          <a:xfrm rot="10800000" flipH="1">
            <a:off x="4781550" y="3785308"/>
            <a:ext cx="1143431" cy="1352550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5" title="Sous-titre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>
            <a:spLocks noGrp="1"/>
          </p:cNvSpPr>
          <p:nvPr>
            <p:ph type="pic" idx="3"/>
          </p:nvPr>
        </p:nvSpPr>
        <p:spPr>
          <a:xfrm>
            <a:off x="4953000" y="0"/>
            <a:ext cx="4191000" cy="51541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 avec sous-titre">
  <p:cSld name="Comparaison avec sous-tit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4" name="Google Shape;74;p1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75" name="Google Shape;75;p1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" name="Google Shape;76;p1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7" name="Google Shape;77;p1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rgbClr val="EE95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90524" y="1578666"/>
            <a:ext cx="4106468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6" title="Puces"/>
          <p:cNvSpPr txBox="1">
            <a:spLocks noGrp="1"/>
          </p:cNvSpPr>
          <p:nvPr>
            <p:ph type="body" idx="2"/>
          </p:nvPr>
        </p:nvSpPr>
        <p:spPr>
          <a:xfrm>
            <a:off x="390524" y="2164557"/>
            <a:ext cx="4106468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3"/>
          </p:nvPr>
        </p:nvSpPr>
        <p:spPr>
          <a:xfrm>
            <a:off x="4640035" y="1578666"/>
            <a:ext cx="4106700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6" title="Puces"/>
          <p:cNvSpPr txBox="1">
            <a:spLocks noGrp="1"/>
          </p:cNvSpPr>
          <p:nvPr>
            <p:ph type="body" idx="4"/>
          </p:nvPr>
        </p:nvSpPr>
        <p:spPr>
          <a:xfrm>
            <a:off x="4640035" y="2164557"/>
            <a:ext cx="4106700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 title="Sous-titre"/>
          <p:cNvSpPr txBox="1">
            <a:spLocks noGrp="1"/>
          </p:cNvSpPr>
          <p:nvPr>
            <p:ph type="body" idx="5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" name="Google Shape;86;p1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 avec image">
  <p:cSld name="En-tête de section avec imag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name="adj" fmla="val 53218"/>
            </a:avLst>
          </a:prstGeom>
          <a:solidFill>
            <a:srgbClr val="EE957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 rot="10800000" flipH="1">
            <a:off x="0" y="757568"/>
            <a:ext cx="1338943" cy="68062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7" title="Titr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 title="Sous-titr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3" name="Google Shape;93;p17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7"/>
          <p:cNvSpPr/>
          <p:nvPr/>
        </p:nvSpPr>
        <p:spPr>
          <a:xfrm>
            <a:off x="5815584" y="0"/>
            <a:ext cx="1693926" cy="557114"/>
          </a:xfrm>
          <a:prstGeom prst="parallelogram">
            <a:avLst>
              <a:gd name="adj" fmla="val 19585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 rot="10800000" flipH="1">
            <a:off x="0" y="306422"/>
            <a:ext cx="4946515" cy="2552361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7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  <p:cxnSp>
        <p:nvCxnSpPr>
          <p:cNvPr id="97" name="Google Shape;97;p17"/>
          <p:cNvCxnSpPr/>
          <p:nvPr/>
        </p:nvCxnSpPr>
        <p:spPr>
          <a:xfrm rot="10800000" flipH="1">
            <a:off x="-13378" y="3950208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17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name="adj" fmla="val 53218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que">
  <p:cSld name="Graphiqu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8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01" name="Google Shape;101;p18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Google Shape;102;p18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3" name="Google Shape;103;p18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rgbClr val="EE95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8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 title="Sous-titr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" name="Google Shape;108;p18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2"/>
          </p:nvPr>
        </p:nvSpPr>
        <p:spPr>
          <a:xfrm>
            <a:off x="398860" y="1504321"/>
            <a:ext cx="3919323" cy="306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8" title="Graphique"/>
          <p:cNvSpPr>
            <a:spLocks noGrp="1"/>
          </p:cNvSpPr>
          <p:nvPr>
            <p:ph type="chart" idx="3"/>
          </p:nvPr>
        </p:nvSpPr>
        <p:spPr>
          <a:xfrm>
            <a:off x="4347086" y="1504322"/>
            <a:ext cx="4289548" cy="30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 02">
  <p:cSld name="Disposition du texte 0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>
            <a:spLocks noGrp="1"/>
          </p:cNvSpPr>
          <p:nvPr>
            <p:ph type="pic" idx="2"/>
          </p:nvPr>
        </p:nvSpPr>
        <p:spPr>
          <a:xfrm>
            <a:off x="4627633" y="1076325"/>
            <a:ext cx="4516366" cy="40671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4" name="Google Shape;114;p19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 rot="10800000" flipH="1">
            <a:off x="7764236" y="889089"/>
            <a:ext cx="1379764" cy="122546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9" title="Sous-titre"/>
          <p:cNvSpPr txBox="1">
            <a:spLocks noGrp="1"/>
          </p:cNvSpPr>
          <p:nvPr>
            <p:ph type="body" idx="3"/>
          </p:nvPr>
        </p:nvSpPr>
        <p:spPr>
          <a:xfrm>
            <a:off x="398534" y="1922608"/>
            <a:ext cx="5506966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8305038" y="178308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19" name="Google Shape;119;p19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au">
  <p:cSld name="Tableau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 title="Tableau"/>
          <p:cNvSpPr>
            <a:spLocks noGrp="1"/>
          </p:cNvSpPr>
          <p:nvPr>
            <p:ph type="tbl" idx="2"/>
          </p:nvPr>
        </p:nvSpPr>
        <p:spPr>
          <a:xfrm>
            <a:off x="398533" y="1998602"/>
            <a:ext cx="8245031" cy="257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25" name="Google Shape;125;p2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" name="Google Shape;126;p2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 title="Sous-titr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" name="Google Shape;132;p20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nde photo">
  <p:cSld name="Grande photo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 rot="10800000" flipH="1">
            <a:off x="0" y="-4"/>
            <a:ext cx="8810625" cy="472440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 title="Image"/>
          <p:cNvSpPr>
            <a:spLocks noGrp="1"/>
          </p:cNvSpPr>
          <p:nvPr>
            <p:ph type="pic" idx="2"/>
          </p:nvPr>
        </p:nvSpPr>
        <p:spPr>
          <a:xfrm>
            <a:off x="269422" y="244928"/>
            <a:ext cx="8605156" cy="465364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136" name="Google Shape;136;p21"/>
          <p:cNvCxnSpPr/>
          <p:nvPr/>
        </p:nvCxnSpPr>
        <p:spPr>
          <a:xfrm rot="10800000" flipH="1">
            <a:off x="0" y="4008665"/>
            <a:ext cx="1771650" cy="93072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1" title="Titre "/>
          <p:cNvSpPr txBox="1">
            <a:spLocks noGrp="1"/>
          </p:cNvSpPr>
          <p:nvPr>
            <p:ph type="title"/>
          </p:nvPr>
        </p:nvSpPr>
        <p:spPr>
          <a:xfrm>
            <a:off x="269422" y="419101"/>
            <a:ext cx="6249917" cy="70484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216000" tIns="34275" rIns="68575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rci">
  <p:cSld name="Merci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5117197" y="2595872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2"/>
          </p:nvPr>
        </p:nvSpPr>
        <p:spPr>
          <a:xfrm>
            <a:off x="5117197" y="287958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3"/>
          </p:nvPr>
        </p:nvSpPr>
        <p:spPr>
          <a:xfrm>
            <a:off x="5117196" y="3162502"/>
            <a:ext cx="2584337" cy="21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4"/>
          </p:nvPr>
        </p:nvSpPr>
        <p:spPr>
          <a:xfrm>
            <a:off x="5117197" y="344621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4844204" y="2628935"/>
            <a:ext cx="194156" cy="1941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4880717" y="2923490"/>
            <a:ext cx="121130" cy="222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4844204" y="3245959"/>
            <a:ext cx="194156" cy="1412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4853787" y="3487561"/>
            <a:ext cx="174989" cy="174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2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22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22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22"/>
          <p:cNvSpPr>
            <a:spLocks noGrp="1"/>
          </p:cNvSpPr>
          <p:nvPr>
            <p:ph type="pic" idx="5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2" title="Titre"/>
          <p:cNvSpPr txBox="1">
            <a:spLocks noGrp="1"/>
          </p:cNvSpPr>
          <p:nvPr>
            <p:ph type="ctrTitle"/>
          </p:nvPr>
        </p:nvSpPr>
        <p:spPr>
          <a:xfrm>
            <a:off x="4781791" y="1365767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23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23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23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9" name="Google Shape;159;p23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>
  <p:cSld name="En-tête de sec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24"/>
          <p:cNvCxnSpPr/>
          <p:nvPr/>
        </p:nvCxnSpPr>
        <p:spPr>
          <a:xfrm rot="10800000" flipH="1">
            <a:off x="0" y="757568"/>
            <a:ext cx="1338943" cy="68062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24" title="Titr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 title="Sous-titr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6" name="Google Shape;166;p2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24"/>
          <p:cNvSpPr/>
          <p:nvPr/>
        </p:nvSpPr>
        <p:spPr>
          <a:xfrm>
            <a:off x="5815584" y="0"/>
            <a:ext cx="1693926" cy="557114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 rot="10800000" flipH="1">
            <a:off x="0" y="306422"/>
            <a:ext cx="4946515" cy="2552361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24"/>
          <p:cNvCxnSpPr/>
          <p:nvPr/>
        </p:nvCxnSpPr>
        <p:spPr>
          <a:xfrm rot="10800000" flipH="1">
            <a:off x="-13378" y="3950208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24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name="adj" fmla="val 53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5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3" name="Google Shape;173;p25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74" name="Google Shape;174;p25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5" name="Google Shape;175;p25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6" name="Google Shape;176;p25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5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78" name="Google Shape;178;p25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1" name="Google Shape;181;p25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389008" y="1253943"/>
            <a:ext cx="8126342" cy="337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5" name="Google Shape;185;p2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86" name="Google Shape;186;p2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" name="Google Shape;187;p2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8" name="Google Shape;188;p2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6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90" name="Google Shape;190;p2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3" name="Google Shape;193;p2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97265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2"/>
          </p:nvPr>
        </p:nvSpPr>
        <p:spPr>
          <a:xfrm>
            <a:off x="4629150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7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8" name="Google Shape;198;p27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99" name="Google Shape;199;p27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0" name="Google Shape;200;p27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1" name="Google Shape;201;p27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27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203" name="Google Shape;203;p27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27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389008" y="1260872"/>
            <a:ext cx="403687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2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3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4"/>
          </p:nvPr>
        </p:nvSpPr>
        <p:spPr>
          <a:xfrm>
            <a:off x="389008" y="1878806"/>
            <a:ext cx="4043812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28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28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28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8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2"/>
          </p:nvPr>
        </p:nvSpPr>
        <p:spPr>
          <a:xfrm>
            <a:off x="4620987" y="1718035"/>
            <a:ext cx="4352754" cy="325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29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29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29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24" name="Google Shape;224;p29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9"/>
          <p:cNvSpPr>
            <a:spLocks noGrp="1"/>
          </p:cNvSpPr>
          <p:nvPr>
            <p:ph type="pic" idx="2"/>
          </p:nvPr>
        </p:nvSpPr>
        <p:spPr>
          <a:xfrm>
            <a:off x="4687477" y="1703895"/>
            <a:ext cx="4286263" cy="32705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>
  <p:cSld name="Vid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29" name="Google Shape;229;p3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0" name="Google Shape;230;p3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3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2" name="Google Shape;232;p3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3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>
  <p:cSld name="Titre uniqueme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38" name="Google Shape;238;p31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9" name="Google Shape;239;p31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0" name="Google Shape;240;p31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1" name="Google Shape;241;p31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31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dirty="0"/>
              <a:t>Création et utilisation de la base de données</a:t>
            </a:r>
            <a:endParaRPr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dirty="0"/>
              <a:t>Lucien Nzeutom</a:t>
            </a:r>
            <a:endParaRPr dirty="0"/>
          </a:p>
        </p:txBody>
      </p:sp>
      <p:pic>
        <p:nvPicPr>
          <p:cNvPr id="257" name="Google Shape;257;p3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0217" y="3713672"/>
            <a:ext cx="4303784" cy="14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Red jigsaw house on blue background">
            <a:extLst>
              <a:ext uri="{FF2B5EF4-FFF2-40B4-BE49-F238E27FC236}">
                <a16:creationId xmlns:a16="http://schemas.microsoft.com/office/drawing/2014/main" id="{3F774F97-ED4F-E4C1-0AA0-FCF9574F02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25745" r="25745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/>
              <a:t>Requête 1</a:t>
            </a:r>
            <a:endParaRPr/>
          </a:p>
        </p:txBody>
      </p:sp>
      <p:sp>
        <p:nvSpPr>
          <p:cNvPr id="342" name="Google Shape;342;p42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Nombre total d’appartements vendus au 1er semestre 2020</a:t>
            </a:r>
            <a:endParaRPr dirty="0"/>
          </a:p>
        </p:txBody>
      </p:sp>
      <p:sp>
        <p:nvSpPr>
          <p:cNvPr id="345" name="Google Shape;345;p42"/>
          <p:cNvSpPr txBox="1"/>
          <p:nvPr/>
        </p:nvSpPr>
        <p:spPr>
          <a:xfrm>
            <a:off x="471803" y="1731349"/>
            <a:ext cx="3602357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Code SQL</a:t>
            </a:r>
            <a:r>
              <a:rPr lang="fr-FR" dirty="0"/>
              <a:t> :</a:t>
            </a:r>
          </a:p>
          <a:p>
            <a:r>
              <a:rPr lang="fr-FR" dirty="0"/>
              <a:t>SELECT COUNT(</a:t>
            </a:r>
            <a:r>
              <a:rPr lang="fr-FR" dirty="0" err="1"/>
              <a:t>v.Id_vente</a:t>
            </a:r>
            <a:r>
              <a:rPr lang="fr-FR" dirty="0"/>
              <a:t>) AS </a:t>
            </a:r>
            <a:r>
              <a:rPr lang="fr-FR" dirty="0" err="1"/>
              <a:t>Nombre_Appartements_Vendus</a:t>
            </a:r>
            <a:r>
              <a:rPr lang="fr-FR" dirty="0"/>
              <a:t> FROM ventes v JOIN biens b ON </a:t>
            </a:r>
            <a:r>
              <a:rPr lang="fr-FR" dirty="0" err="1"/>
              <a:t>v.Id_bien</a:t>
            </a:r>
            <a:r>
              <a:rPr lang="fr-FR" dirty="0"/>
              <a:t> = </a:t>
            </a:r>
            <a:r>
              <a:rPr lang="fr-FR" dirty="0" err="1"/>
              <a:t>b.Id_bien</a:t>
            </a:r>
            <a:r>
              <a:rPr lang="fr-FR" dirty="0"/>
              <a:t> WHERE </a:t>
            </a:r>
            <a:r>
              <a:rPr lang="fr-FR" dirty="0" err="1"/>
              <a:t>b.Type_local</a:t>
            </a:r>
            <a:r>
              <a:rPr lang="fr-FR" dirty="0"/>
              <a:t> = 'Appartement’;</a:t>
            </a:r>
          </a:p>
          <a:p>
            <a:r>
              <a:rPr lang="en-US" b="1" dirty="0" err="1"/>
              <a:t>Résultat</a:t>
            </a:r>
            <a:r>
              <a:rPr lang="en-US" dirty="0"/>
              <a:t>: </a:t>
            </a:r>
            <a:endParaRPr lang="fr-F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48C733-99FD-8930-0DF9-D7440C86C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57088"/>
              </p:ext>
            </p:extLst>
          </p:nvPr>
        </p:nvGraphicFramePr>
        <p:xfrm>
          <a:off x="1339852" y="3065859"/>
          <a:ext cx="3729990" cy="227489"/>
        </p:xfrm>
        <a:graphic>
          <a:graphicData uri="http://schemas.openxmlformats.org/drawingml/2006/table">
            <a:tbl>
              <a:tblPr/>
              <a:tblGrid>
                <a:gridCol w="3729990">
                  <a:extLst>
                    <a:ext uri="{9D8B030D-6E8A-4147-A177-3AD203B41FA5}">
                      <a16:colId xmlns:a16="http://schemas.microsoft.com/office/drawing/2014/main" val="2509720366"/>
                    </a:ext>
                  </a:extLst>
                </a:gridCol>
              </a:tblGrid>
              <a:tr h="2274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31378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7027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3956AEFB-4427-6489-235C-4F83BDD1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1A746F65-CA66-0A34-001A-397BDBAAFD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5547335" cy="58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2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E5D17E58-CFAF-5215-4D05-F0BAB12E1C1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84B83657-0C61-02DD-501D-8537890775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5962FF56-429A-83C2-88FE-F558557B4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77" y="698452"/>
            <a:ext cx="4979851" cy="58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Le nombre de ventes d’appartement par région pour le 1er semestre 2020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98348AF2-827F-F456-6634-3066D12EC340}"/>
              </a:ext>
            </a:extLst>
          </p:cNvPr>
          <p:cNvSpPr txBox="1"/>
          <p:nvPr/>
        </p:nvSpPr>
        <p:spPr>
          <a:xfrm>
            <a:off x="1" y="1765218"/>
            <a:ext cx="3576319" cy="262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sz="1100" dirty="0"/>
              <a:t>SELECT </a:t>
            </a:r>
            <a:r>
              <a:rPr lang="fr-FR" sz="1100" dirty="0" err="1"/>
              <a:t>R.reg_nom</a:t>
            </a:r>
            <a:r>
              <a:rPr lang="fr-FR" sz="1100" dirty="0"/>
              <a:t>, COUNT(*) AS </a:t>
            </a:r>
            <a:r>
              <a:rPr lang="fr-FR" sz="1100" dirty="0" err="1"/>
              <a:t>Nombre_Ventes_Appartements</a:t>
            </a:r>
            <a:endParaRPr lang="fr-FR" sz="1100" dirty="0"/>
          </a:p>
          <a:p>
            <a:r>
              <a:rPr lang="fr-FR" sz="1100" dirty="0"/>
              <a:t>FROM Vente V</a:t>
            </a:r>
          </a:p>
          <a:p>
            <a:r>
              <a:rPr lang="fr-FR" sz="1100" dirty="0"/>
              <a:t>JOIN Bien B ON </a:t>
            </a:r>
            <a:r>
              <a:rPr lang="fr-FR" sz="1100" dirty="0" err="1"/>
              <a:t>V.Id_bien</a:t>
            </a:r>
            <a:r>
              <a:rPr lang="fr-FR" sz="1100" dirty="0"/>
              <a:t> = </a:t>
            </a:r>
            <a:r>
              <a:rPr lang="fr-FR" sz="1100" dirty="0" err="1"/>
              <a:t>B.Id_bien</a:t>
            </a:r>
            <a:endParaRPr lang="fr-FR" sz="1100" dirty="0"/>
          </a:p>
          <a:p>
            <a:r>
              <a:rPr lang="fr-FR" sz="1100" dirty="0"/>
              <a:t>JOIN Commune C ON </a:t>
            </a:r>
            <a:r>
              <a:rPr lang="fr-FR" sz="1100" dirty="0" err="1"/>
              <a:t>B.Id_codedep_codecommune</a:t>
            </a:r>
            <a:r>
              <a:rPr lang="fr-FR" sz="1100" dirty="0"/>
              <a:t> = </a:t>
            </a:r>
            <a:r>
              <a:rPr lang="fr-FR" sz="1100" dirty="0" err="1"/>
              <a:t>C.Id_codedep_codecommune</a:t>
            </a:r>
            <a:endParaRPr lang="fr-FR" sz="1100" dirty="0"/>
          </a:p>
          <a:p>
            <a:r>
              <a:rPr lang="fr-FR" sz="1100" dirty="0"/>
              <a:t>JOIN </a:t>
            </a:r>
            <a:r>
              <a:rPr lang="fr-FR" sz="1100" dirty="0" err="1"/>
              <a:t>Departement</a:t>
            </a:r>
            <a:r>
              <a:rPr lang="fr-FR" sz="1100" dirty="0"/>
              <a:t> D ON C.CODDEP = D.CODDEP</a:t>
            </a:r>
          </a:p>
          <a:p>
            <a:r>
              <a:rPr lang="fr-FR" sz="1100" dirty="0"/>
              <a:t>JOIN </a:t>
            </a:r>
            <a:r>
              <a:rPr lang="fr-FR" sz="1100" dirty="0" err="1"/>
              <a:t>Region</a:t>
            </a:r>
            <a:r>
              <a:rPr lang="fr-FR" sz="1100" dirty="0"/>
              <a:t> R ON D.CODREG = R.CODREG</a:t>
            </a:r>
          </a:p>
          <a:p>
            <a:r>
              <a:rPr lang="fr-FR" sz="1100" dirty="0"/>
              <a:t>WHERE </a:t>
            </a:r>
            <a:r>
              <a:rPr lang="fr-FR" sz="1100" dirty="0" err="1"/>
              <a:t>B.Type_local</a:t>
            </a:r>
            <a:r>
              <a:rPr lang="fr-FR" sz="1100" dirty="0"/>
              <a:t> = 'Appartement'</a:t>
            </a:r>
          </a:p>
          <a:p>
            <a:r>
              <a:rPr lang="en-US" sz="1100" dirty="0"/>
              <a:t>AND </a:t>
            </a:r>
            <a:r>
              <a:rPr lang="en-US" sz="1100" dirty="0" err="1"/>
              <a:t>V.Date_mutation</a:t>
            </a:r>
            <a:r>
              <a:rPr lang="en-US" sz="1100" dirty="0"/>
              <a:t> BETWEEN '2020-01-01' AND '2020-06-30'</a:t>
            </a:r>
            <a:endParaRPr lang="fr-FR" sz="1100" dirty="0"/>
          </a:p>
          <a:p>
            <a:r>
              <a:rPr lang="en-US" sz="1100" dirty="0"/>
              <a:t>GROUP BY </a:t>
            </a:r>
            <a:r>
              <a:rPr lang="en-US" sz="1100" dirty="0" err="1"/>
              <a:t>R.reg_nom</a:t>
            </a:r>
            <a:endParaRPr lang="fr-FR" sz="1100" dirty="0"/>
          </a:p>
          <a:p>
            <a:r>
              <a:rPr lang="en-US" sz="1100" dirty="0"/>
              <a:t>ORDER BY </a:t>
            </a:r>
            <a:r>
              <a:rPr lang="en-US" sz="1100" dirty="0" err="1"/>
              <a:t>Nombre_Ventes_Appartements</a:t>
            </a:r>
            <a:r>
              <a:rPr lang="en-US" sz="1100" dirty="0"/>
              <a:t> DESC;</a:t>
            </a:r>
            <a:endParaRPr lang="fr-FR" sz="1100" dirty="0"/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E3F356-4964-8D23-F63C-621277273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44277"/>
              </p:ext>
            </p:extLst>
          </p:nvPr>
        </p:nvGraphicFramePr>
        <p:xfrm>
          <a:off x="3576320" y="1457960"/>
          <a:ext cx="4667226" cy="3163734"/>
        </p:xfrm>
        <a:graphic>
          <a:graphicData uri="http://schemas.openxmlformats.org/drawingml/2006/table">
            <a:tbl>
              <a:tblPr/>
              <a:tblGrid>
                <a:gridCol w="2333613">
                  <a:extLst>
                    <a:ext uri="{9D8B030D-6E8A-4147-A177-3AD203B41FA5}">
                      <a16:colId xmlns:a16="http://schemas.microsoft.com/office/drawing/2014/main" val="3724088852"/>
                    </a:ext>
                  </a:extLst>
                </a:gridCol>
                <a:gridCol w="2333613">
                  <a:extLst>
                    <a:ext uri="{9D8B030D-6E8A-4147-A177-3AD203B41FA5}">
                      <a16:colId xmlns:a16="http://schemas.microsoft.com/office/drawing/2014/main" val="2897717174"/>
                    </a:ext>
                  </a:extLst>
                </a:gridCol>
              </a:tblGrid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Ile-de-France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13995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948517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Provence-Alpes-Côte d'Azur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3649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60535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Auvergne-Rhône-Alpes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3253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786499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Nouvelle-Aquitaine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1932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205358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Occitanie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1640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6188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Pays de la Loire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1357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06333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Hauts-de-France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1254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677544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Grand Est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984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72552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Bretagne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983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158379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Normandie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862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9042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Centre-Val de Loire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696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25965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Bourgogne-Franche-Comté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376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371168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Corse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223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30170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Martinique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94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129875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La Réunion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44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117091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Guyane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34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34619"/>
                  </a:ext>
                </a:extLst>
              </a:tr>
              <a:tr h="1861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Guadeloupe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44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46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1D637597-F0F3-237A-9E6F-F84880C8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ED68BCA4-6781-2592-B571-AE04CAD989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3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1FCBAB0F-54EB-0639-861E-C5A63B4098F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4062EE5E-B6C6-79C7-9619-C483097BB4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2EFF4A0F-F71C-FA2F-1EAD-8874ACB81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6050" y="1017748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Proportion des ventes d’appartements par le nombre de pièces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DD7346E8-1942-1B53-B498-6B16DADB3AB7}"/>
              </a:ext>
            </a:extLst>
          </p:cNvPr>
          <p:cNvSpPr txBox="1"/>
          <p:nvPr/>
        </p:nvSpPr>
        <p:spPr>
          <a:xfrm>
            <a:off x="390523" y="1615439"/>
            <a:ext cx="2383157" cy="2164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SELECT </a:t>
            </a:r>
            <a:r>
              <a:rPr lang="fr-FR" sz="900" b="1" dirty="0" err="1"/>
              <a:t>b.Nombre_pieces_principales</a:t>
            </a:r>
            <a:r>
              <a:rPr lang="fr-FR" sz="900" b="1" dirty="0"/>
              <a:t>, </a:t>
            </a:r>
          </a:p>
          <a:p>
            <a:pPr lvl="0"/>
            <a:r>
              <a:rPr lang="fr-FR" sz="900" b="1" dirty="0"/>
              <a:t>       COUNT(</a:t>
            </a:r>
            <a:r>
              <a:rPr lang="fr-FR" sz="900" b="1" dirty="0" err="1"/>
              <a:t>v.Id_vente</a:t>
            </a:r>
            <a:r>
              <a:rPr lang="fr-FR" sz="900" b="1" dirty="0"/>
              <a:t>) AS </a:t>
            </a:r>
            <a:r>
              <a:rPr lang="fr-FR" sz="900" b="1" dirty="0" err="1"/>
              <a:t>Nb_ventes</a:t>
            </a:r>
            <a:r>
              <a:rPr lang="fr-FR" sz="900" b="1" dirty="0"/>
              <a:t>,</a:t>
            </a:r>
          </a:p>
          <a:p>
            <a:pPr lvl="0"/>
            <a:r>
              <a:rPr lang="fr-FR" sz="900" b="1" dirty="0"/>
              <a:t>       ROUND(COUNT(</a:t>
            </a:r>
            <a:r>
              <a:rPr lang="fr-FR" sz="900" b="1" dirty="0" err="1"/>
              <a:t>v.Id_vente</a:t>
            </a:r>
            <a:r>
              <a:rPr lang="fr-FR" sz="900" b="1" dirty="0"/>
              <a:t>) * 100.0 / (SELECT COUNT(*) FROM ventes v2 JOIN biens b2 ON v2.Id_bien = b2.Id_bien WHERE b2.Type_local = 'Appartement'), 2) || '%' AS Proportion</a:t>
            </a:r>
          </a:p>
          <a:p>
            <a:pPr lvl="0"/>
            <a:r>
              <a:rPr lang="fr-FR" sz="900" b="1" dirty="0"/>
              <a:t>FROM ventes v</a:t>
            </a:r>
          </a:p>
          <a:p>
            <a:pPr lvl="0"/>
            <a:r>
              <a:rPr lang="fr-FR" sz="900" b="1" dirty="0"/>
              <a:t>JOIN biens b ON </a:t>
            </a:r>
            <a:r>
              <a:rPr lang="fr-FR" sz="900" b="1" dirty="0" err="1"/>
              <a:t>v.Id_bien</a:t>
            </a:r>
            <a:r>
              <a:rPr lang="fr-FR" sz="900" b="1" dirty="0"/>
              <a:t> = </a:t>
            </a:r>
            <a:r>
              <a:rPr lang="fr-FR" sz="900" b="1" dirty="0" err="1"/>
              <a:t>b.Id_bien</a:t>
            </a:r>
            <a:endParaRPr lang="fr-FR" sz="900" b="1" dirty="0"/>
          </a:p>
          <a:p>
            <a:pPr lvl="0"/>
            <a:r>
              <a:rPr lang="fr-FR" sz="900" b="1" dirty="0"/>
              <a:t>WHERE </a:t>
            </a:r>
            <a:r>
              <a:rPr lang="fr-FR" sz="900" b="1" dirty="0" err="1"/>
              <a:t>b.Type_local</a:t>
            </a:r>
            <a:r>
              <a:rPr lang="fr-FR" sz="900" b="1" dirty="0"/>
              <a:t> = 'Appartement'</a:t>
            </a:r>
          </a:p>
          <a:p>
            <a:pPr lvl="0"/>
            <a:r>
              <a:rPr lang="fr-FR" sz="900" b="1" dirty="0"/>
              <a:t>GROUP BY </a:t>
            </a:r>
            <a:r>
              <a:rPr lang="fr-FR" sz="900" b="1" dirty="0" err="1"/>
              <a:t>b.Nombre_pieces_principales</a:t>
            </a:r>
            <a:endParaRPr lang="fr-FR" sz="900" b="1" dirty="0"/>
          </a:p>
          <a:p>
            <a:pPr lvl="0"/>
            <a:r>
              <a:rPr lang="fr-FR" sz="900" b="1" dirty="0"/>
              <a:t>ORDER BY </a:t>
            </a:r>
            <a:r>
              <a:rPr lang="fr-FR" sz="900" b="1" dirty="0" err="1"/>
              <a:t>b.Nombre_pieces_principales</a:t>
            </a:r>
            <a:r>
              <a:rPr lang="fr-FR" sz="900" b="1" dirty="0"/>
              <a:t>;</a:t>
            </a:r>
            <a:endParaRPr lang="fr-FR" sz="9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A5F2D1-DEF3-3F46-A458-B6F1DABA5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61725"/>
              </p:ext>
            </p:extLst>
          </p:nvPr>
        </p:nvGraphicFramePr>
        <p:xfrm>
          <a:off x="2824480" y="1793240"/>
          <a:ext cx="5690868" cy="2638554"/>
        </p:xfrm>
        <a:graphic>
          <a:graphicData uri="http://schemas.openxmlformats.org/drawingml/2006/table">
            <a:tbl>
              <a:tblPr/>
              <a:tblGrid>
                <a:gridCol w="1896956">
                  <a:extLst>
                    <a:ext uri="{9D8B030D-6E8A-4147-A177-3AD203B41FA5}">
                      <a16:colId xmlns:a16="http://schemas.microsoft.com/office/drawing/2014/main" val="3473462681"/>
                    </a:ext>
                  </a:extLst>
                </a:gridCol>
                <a:gridCol w="1896956">
                  <a:extLst>
                    <a:ext uri="{9D8B030D-6E8A-4147-A177-3AD203B41FA5}">
                      <a16:colId xmlns:a16="http://schemas.microsoft.com/office/drawing/2014/main" val="799466306"/>
                    </a:ext>
                  </a:extLst>
                </a:gridCol>
                <a:gridCol w="1896956">
                  <a:extLst>
                    <a:ext uri="{9D8B030D-6E8A-4147-A177-3AD203B41FA5}">
                      <a16:colId xmlns:a16="http://schemas.microsoft.com/office/drawing/2014/main" val="2997897381"/>
                    </a:ext>
                  </a:extLst>
                </a:gridCol>
              </a:tblGrid>
              <a:tr h="34650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Nombre_pieces_principale</a:t>
                      </a:r>
                      <a:endParaRPr lang="fr-FR" sz="1000" b="0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Nb_ventes</a:t>
                      </a:r>
                      <a:endParaRPr lang="fr-FR" sz="1000" b="0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Proportion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167454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30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0.1%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541272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6739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21.48%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205942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9783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31.18%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948306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8966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28.57%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258984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4460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14.21%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992148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1114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3.55%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433502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204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0.65%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339047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54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0.17%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718841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17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0.05%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44771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8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0.03%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377297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10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0.01%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698058"/>
                  </a:ext>
                </a:extLst>
              </a:tr>
              <a:tr h="19100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11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0.0%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351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71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DDE4374F-667D-FED7-55CD-79352178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1C45B7CF-A204-4359-AEE7-9409558845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4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537D0633-18A6-9B83-5FD8-B46AB2685E7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6E0E9A89-7561-5BD9-AB68-A48D752176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E3994939-ACA9-AD69-E2CF-D8E3F22B7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80" y="904241"/>
            <a:ext cx="5784737" cy="58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Liste des 10 départements où le prix du mètre carré est le plus élevé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097DCDFC-F223-E9C5-FC04-0C4D2704992E}"/>
              </a:ext>
            </a:extLst>
          </p:cNvPr>
          <p:cNvSpPr txBox="1"/>
          <p:nvPr/>
        </p:nvSpPr>
        <p:spPr>
          <a:xfrm>
            <a:off x="390523" y="1552755"/>
            <a:ext cx="2088517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Code SQL</a:t>
            </a:r>
            <a:r>
              <a:rPr lang="fr-FR" sz="900" dirty="0"/>
              <a:t> SELECT </a:t>
            </a:r>
            <a:r>
              <a:rPr lang="fr-FR" sz="900" dirty="0" err="1"/>
              <a:t>d.Nom_departement</a:t>
            </a:r>
            <a:r>
              <a:rPr lang="fr-FR" sz="900" dirty="0"/>
              <a:t>, ROUND(AVG(</a:t>
            </a:r>
            <a:r>
              <a:rPr lang="fr-FR" sz="900" dirty="0" err="1"/>
              <a:t>v.Valeur_fonciere</a:t>
            </a:r>
            <a:r>
              <a:rPr lang="fr-FR" sz="900" dirty="0"/>
              <a:t> / </a:t>
            </a:r>
            <a:r>
              <a:rPr lang="fr-FR" sz="900" dirty="0" err="1"/>
              <a:t>b.Surface_reelle_bati</a:t>
            </a:r>
            <a:r>
              <a:rPr lang="fr-FR" sz="900" dirty="0"/>
              <a:t>), 2) AS Prix_M2_Moyen FROM ventes v JOIN biens b ON </a:t>
            </a:r>
            <a:r>
              <a:rPr lang="fr-FR" sz="900" dirty="0" err="1"/>
              <a:t>v.Id_bien</a:t>
            </a:r>
            <a:r>
              <a:rPr lang="fr-FR" sz="900" dirty="0"/>
              <a:t> = </a:t>
            </a:r>
            <a:r>
              <a:rPr lang="fr-FR" sz="900" dirty="0" err="1"/>
              <a:t>b.Id_bien</a:t>
            </a:r>
            <a:r>
              <a:rPr lang="fr-FR" sz="900" dirty="0"/>
              <a:t> JOIN communes c ON </a:t>
            </a:r>
            <a:r>
              <a:rPr lang="fr-FR" sz="900" dirty="0" err="1"/>
              <a:t>b.Id_codedep_codecommune</a:t>
            </a:r>
            <a:r>
              <a:rPr lang="fr-FR" sz="900" dirty="0"/>
              <a:t> = </a:t>
            </a:r>
            <a:r>
              <a:rPr lang="fr-FR" sz="900" dirty="0" err="1"/>
              <a:t>c.Id_codedep_codecommune</a:t>
            </a:r>
            <a:r>
              <a:rPr lang="fr-FR" sz="900" dirty="0"/>
              <a:t> JOIN </a:t>
            </a:r>
            <a:r>
              <a:rPr lang="fr-FR" sz="900" dirty="0" err="1"/>
              <a:t>departements</a:t>
            </a:r>
            <a:r>
              <a:rPr lang="fr-FR" sz="900" dirty="0"/>
              <a:t> d ON </a:t>
            </a:r>
            <a:r>
              <a:rPr lang="fr-FR" sz="900" dirty="0" err="1"/>
              <a:t>c.Code_departement</a:t>
            </a:r>
            <a:r>
              <a:rPr lang="fr-FR" sz="900" dirty="0"/>
              <a:t> = </a:t>
            </a:r>
            <a:r>
              <a:rPr lang="fr-FR" sz="900" dirty="0" err="1"/>
              <a:t>d.Code_departement</a:t>
            </a:r>
            <a:r>
              <a:rPr lang="fr-FR" sz="900" dirty="0"/>
              <a:t> WHERE </a:t>
            </a:r>
            <a:r>
              <a:rPr lang="fr-FR" sz="900" dirty="0" err="1"/>
              <a:t>b.Surface_reelle_bati</a:t>
            </a:r>
            <a:r>
              <a:rPr lang="fr-FR" sz="900" dirty="0"/>
              <a:t> &gt; 0 GROUP BY </a:t>
            </a:r>
            <a:r>
              <a:rPr lang="fr-FR" sz="900" dirty="0" err="1"/>
              <a:t>d.Nom_departement</a:t>
            </a:r>
            <a:r>
              <a:rPr lang="fr-FR" sz="900" dirty="0"/>
              <a:t> ORDER BY Prix_M2_Moyen DESC LIMIT 10;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64CF6C1-3BE0-7D25-5C10-8F32F1C1A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399497"/>
              </p:ext>
            </p:extLst>
          </p:nvPr>
        </p:nvGraphicFramePr>
        <p:xfrm>
          <a:off x="2479040" y="1730212"/>
          <a:ext cx="6036310" cy="2030890"/>
        </p:xfrm>
        <a:graphic>
          <a:graphicData uri="http://schemas.openxmlformats.org/drawingml/2006/table">
            <a:tbl>
              <a:tblPr/>
              <a:tblGrid>
                <a:gridCol w="3018155">
                  <a:extLst>
                    <a:ext uri="{9D8B030D-6E8A-4147-A177-3AD203B41FA5}">
                      <a16:colId xmlns:a16="http://schemas.microsoft.com/office/drawing/2014/main" val="100548961"/>
                    </a:ext>
                  </a:extLst>
                </a:gridCol>
                <a:gridCol w="3018155">
                  <a:extLst>
                    <a:ext uri="{9D8B030D-6E8A-4147-A177-3AD203B41FA5}">
                      <a16:colId xmlns:a16="http://schemas.microsoft.com/office/drawing/2014/main" val="3835605616"/>
                    </a:ext>
                  </a:extLst>
                </a:gridCol>
              </a:tblGrid>
              <a:tr h="2030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12129.39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36312"/>
                  </a:ext>
                </a:extLst>
              </a:tr>
              <a:tr h="2030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Hauts-de-Seine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7415.28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108593"/>
                  </a:ext>
                </a:extLst>
              </a:tr>
              <a:tr h="2030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Val-de-Marne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5398.78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583872"/>
                  </a:ext>
                </a:extLst>
              </a:tr>
              <a:tr h="2030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Alpes-Maritimes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4685.25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933982"/>
                  </a:ext>
                </a:extLst>
              </a:tr>
              <a:tr h="2030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Seine-Saint-Denis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4371.14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42632"/>
                  </a:ext>
                </a:extLst>
              </a:tr>
              <a:tr h="2030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Haute-Savoie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4149.56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976461"/>
                  </a:ext>
                </a:extLst>
              </a:tr>
              <a:tr h="2030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Yvelines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4126.19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01491"/>
                  </a:ext>
                </a:extLst>
              </a:tr>
              <a:tr h="2030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Rhône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4063.83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15665"/>
                  </a:ext>
                </a:extLst>
              </a:tr>
              <a:tr h="2030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Corse-du-Sud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3921.65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310323"/>
                  </a:ext>
                </a:extLst>
              </a:tr>
              <a:tr h="2030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Gironde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3838.74</a:t>
                      </a:r>
                    </a:p>
                  </a:txBody>
                  <a:tcPr marL="15240" marR="152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234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13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532FEA7E-AE4C-CA21-6B39-43B0E0635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2725BD4E-566D-F7C3-EED0-3D2FDAD9A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5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46674567-1028-E563-1395-1BE078DE09D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DF203BE7-6910-6AD4-931F-EEB5292A49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D7CB8D63-EE28-4F8F-DF8E-78A810FE7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3898" y="1017749"/>
            <a:ext cx="5662920" cy="47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Prix moyen du mètre carré d’une maison en Île-de-France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E8E2FE42-A4BD-FC66-A506-59521C8F84E0}"/>
              </a:ext>
            </a:extLst>
          </p:cNvPr>
          <p:cNvSpPr txBox="1"/>
          <p:nvPr/>
        </p:nvSpPr>
        <p:spPr>
          <a:xfrm>
            <a:off x="390523" y="1552755"/>
            <a:ext cx="5288917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dirty="0"/>
              <a:t>SELECT ROUND(AVG(</a:t>
            </a:r>
            <a:r>
              <a:rPr lang="fr-FR" dirty="0" err="1"/>
              <a:t>v.Valeur_fonciere</a:t>
            </a:r>
            <a:r>
              <a:rPr lang="fr-FR" dirty="0"/>
              <a:t> / </a:t>
            </a:r>
            <a:r>
              <a:rPr lang="fr-FR" dirty="0" err="1"/>
              <a:t>b.Surface_reelle_bati</a:t>
            </a:r>
            <a:r>
              <a:rPr lang="fr-FR" dirty="0"/>
              <a:t>), 2) AS Prix_M2_Moyen_IDF_Maisons</a:t>
            </a:r>
          </a:p>
          <a:p>
            <a:r>
              <a:rPr lang="fr-FR" dirty="0"/>
              <a:t>FROM ventes v</a:t>
            </a:r>
          </a:p>
          <a:p>
            <a:r>
              <a:rPr lang="fr-FR" dirty="0"/>
              <a:t>JOIN biens b ON </a:t>
            </a:r>
            <a:r>
              <a:rPr lang="fr-FR" dirty="0" err="1"/>
              <a:t>v.Id_bien</a:t>
            </a:r>
            <a:r>
              <a:rPr lang="fr-FR" dirty="0"/>
              <a:t> = </a:t>
            </a:r>
            <a:r>
              <a:rPr lang="fr-FR" dirty="0" err="1"/>
              <a:t>b.Id_bien</a:t>
            </a:r>
            <a:endParaRPr lang="fr-FR" dirty="0"/>
          </a:p>
          <a:p>
            <a:r>
              <a:rPr lang="fr-FR" dirty="0"/>
              <a:t>JOIN communes c ON </a:t>
            </a:r>
            <a:r>
              <a:rPr lang="fr-FR" dirty="0" err="1"/>
              <a:t>b.Id_codedep_codecommune</a:t>
            </a:r>
            <a:r>
              <a:rPr lang="fr-FR" dirty="0"/>
              <a:t> = </a:t>
            </a:r>
            <a:r>
              <a:rPr lang="fr-FR" dirty="0" err="1"/>
              <a:t>c.Id_codedep_codecommune</a:t>
            </a:r>
            <a:endParaRPr lang="fr-FR" dirty="0"/>
          </a:p>
          <a:p>
            <a:r>
              <a:rPr lang="fr-FR" dirty="0"/>
              <a:t>JOIN </a:t>
            </a:r>
            <a:r>
              <a:rPr lang="fr-FR" dirty="0" err="1"/>
              <a:t>departements</a:t>
            </a:r>
            <a:r>
              <a:rPr lang="fr-FR" dirty="0"/>
              <a:t> d ON </a:t>
            </a:r>
            <a:r>
              <a:rPr lang="fr-FR" dirty="0" err="1"/>
              <a:t>c.Code_departement</a:t>
            </a:r>
            <a:r>
              <a:rPr lang="fr-FR" dirty="0"/>
              <a:t> = </a:t>
            </a:r>
            <a:r>
              <a:rPr lang="fr-FR" dirty="0" err="1"/>
              <a:t>d.Code_departement</a:t>
            </a:r>
            <a:endParaRPr lang="fr-FR" dirty="0"/>
          </a:p>
          <a:p>
            <a:r>
              <a:rPr lang="fr-FR" dirty="0"/>
              <a:t>JOIN </a:t>
            </a:r>
            <a:r>
              <a:rPr lang="fr-FR" dirty="0" err="1"/>
              <a:t>regions</a:t>
            </a:r>
            <a:r>
              <a:rPr lang="fr-FR" dirty="0"/>
              <a:t> r ON </a:t>
            </a:r>
            <a:r>
              <a:rPr lang="fr-FR" dirty="0" err="1"/>
              <a:t>d.Code_region</a:t>
            </a:r>
            <a:r>
              <a:rPr lang="fr-FR" dirty="0"/>
              <a:t> = </a:t>
            </a:r>
            <a:r>
              <a:rPr lang="fr-FR" dirty="0" err="1"/>
              <a:t>r.Code_region</a:t>
            </a:r>
            <a:endParaRPr lang="fr-FR" dirty="0"/>
          </a:p>
          <a:p>
            <a:r>
              <a:rPr lang="fr-FR" dirty="0"/>
              <a:t>WHERE </a:t>
            </a:r>
            <a:r>
              <a:rPr lang="fr-FR" dirty="0" err="1"/>
              <a:t>b.Type_local</a:t>
            </a:r>
            <a:r>
              <a:rPr lang="fr-FR" dirty="0"/>
              <a:t> LIKE 'Maison%' </a:t>
            </a:r>
          </a:p>
          <a:p>
            <a:r>
              <a:rPr lang="fr-FR" dirty="0"/>
              <a:t>  AND (</a:t>
            </a:r>
            <a:r>
              <a:rPr lang="fr-FR" dirty="0" err="1"/>
              <a:t>r.Nom_region</a:t>
            </a:r>
            <a:r>
              <a:rPr lang="fr-FR" dirty="0"/>
              <a:t> LIKE '%Ile-de-France%' OR </a:t>
            </a:r>
            <a:r>
              <a:rPr lang="fr-FR" dirty="0" err="1"/>
              <a:t>r.Nom_region</a:t>
            </a:r>
            <a:r>
              <a:rPr lang="fr-FR" dirty="0"/>
              <a:t> LIKE '%Île-de-France%')</a:t>
            </a:r>
          </a:p>
          <a:p>
            <a:r>
              <a:rPr lang="fr-FR" dirty="0"/>
              <a:t>  AND </a:t>
            </a:r>
            <a:r>
              <a:rPr lang="fr-FR" dirty="0" err="1"/>
              <a:t>b.Surface_reelle_bati</a:t>
            </a:r>
            <a:r>
              <a:rPr lang="fr-FR" dirty="0"/>
              <a:t> &gt; 0;</a:t>
            </a:r>
          </a:p>
          <a:p>
            <a:endParaRPr lang="fr-FR" dirty="0"/>
          </a:p>
          <a:p>
            <a:r>
              <a:rPr lang="fr-FR" b="1" dirty="0"/>
              <a:t>Résultat</a:t>
            </a:r>
            <a:r>
              <a:rPr lang="fr-FR" dirty="0"/>
              <a:t>: 3997.71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89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A146D391-2DAF-D909-57BC-DBCC9C91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28CEFE41-8CC4-68AD-FECE-FB151F30A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6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3B4C7994-B5A3-ECAB-F0F7-A6698D8D842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DD3F543C-CF0E-717B-2302-E4A37E3CA6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727FD7AB-D157-C250-391E-B36C6F50C3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Liste des 10 appartements les plus chers avec la région et le nombre de mètres carrés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B5BAFA91-A126-706D-4B91-C9073F5A217F}"/>
              </a:ext>
            </a:extLst>
          </p:cNvPr>
          <p:cNvSpPr txBox="1"/>
          <p:nvPr/>
        </p:nvSpPr>
        <p:spPr>
          <a:xfrm>
            <a:off x="93981" y="1504320"/>
            <a:ext cx="3086100" cy="337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000" dirty="0"/>
              <a:t>SELECT 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v.Valeur_fonciere</a:t>
            </a:r>
            <a:r>
              <a:rPr lang="en-US" sz="1000" dirty="0"/>
              <a:t>, 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b.Surface_reelle_bati</a:t>
            </a:r>
            <a:r>
              <a:rPr lang="en-US" sz="1000" dirty="0"/>
              <a:t> AS Surface,</a:t>
            </a:r>
          </a:p>
          <a:p>
            <a:r>
              <a:rPr lang="en-US" sz="1000" dirty="0"/>
              <a:t>    ROUND(</a:t>
            </a:r>
            <a:r>
              <a:rPr lang="en-US" sz="1000" dirty="0" err="1"/>
              <a:t>v.Valeur_fonciere</a:t>
            </a:r>
            <a:r>
              <a:rPr lang="en-US" sz="1000" dirty="0"/>
              <a:t> / </a:t>
            </a:r>
            <a:r>
              <a:rPr lang="en-US" sz="1000" dirty="0" err="1"/>
              <a:t>b.Surface_reelle_bati</a:t>
            </a:r>
            <a:r>
              <a:rPr lang="en-US" sz="1000" dirty="0"/>
              <a:t>, 2) AS Prix_M2,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c.Nom_commune</a:t>
            </a:r>
            <a:r>
              <a:rPr lang="en-US" sz="1000" dirty="0"/>
              <a:t>,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r.Nom_region</a:t>
            </a:r>
            <a:endParaRPr lang="en-US" sz="1000" dirty="0"/>
          </a:p>
          <a:p>
            <a:r>
              <a:rPr lang="en-US" sz="1000" dirty="0"/>
              <a:t>FROM ventes v</a:t>
            </a:r>
          </a:p>
          <a:p>
            <a:r>
              <a:rPr lang="en-US" sz="1000" dirty="0"/>
              <a:t>JOIN </a:t>
            </a:r>
            <a:r>
              <a:rPr lang="en-US" sz="1000" dirty="0" err="1"/>
              <a:t>biens</a:t>
            </a:r>
            <a:r>
              <a:rPr lang="en-US" sz="1000" dirty="0"/>
              <a:t> b ON </a:t>
            </a:r>
            <a:r>
              <a:rPr lang="en-US" sz="1000" dirty="0" err="1"/>
              <a:t>v.Id_bien</a:t>
            </a:r>
            <a:r>
              <a:rPr lang="en-US" sz="1000" dirty="0"/>
              <a:t> = </a:t>
            </a:r>
            <a:r>
              <a:rPr lang="en-US" sz="1000" dirty="0" err="1"/>
              <a:t>b.Id_bien</a:t>
            </a:r>
            <a:endParaRPr lang="en-US" sz="1000" dirty="0"/>
          </a:p>
          <a:p>
            <a:r>
              <a:rPr lang="en-US" sz="1000" dirty="0"/>
              <a:t>JOIN communes c ON </a:t>
            </a:r>
            <a:r>
              <a:rPr lang="en-US" sz="1000" dirty="0" err="1"/>
              <a:t>b.Id_codedep_codecommune</a:t>
            </a:r>
            <a:r>
              <a:rPr lang="en-US" sz="1000" dirty="0"/>
              <a:t> = </a:t>
            </a:r>
            <a:r>
              <a:rPr lang="en-US" sz="1000" dirty="0" err="1"/>
              <a:t>c.Id_codedep_codecommune</a:t>
            </a:r>
            <a:endParaRPr lang="en-US" sz="1000" dirty="0"/>
          </a:p>
          <a:p>
            <a:r>
              <a:rPr lang="en-US" sz="1000" dirty="0"/>
              <a:t>JOIN </a:t>
            </a:r>
            <a:r>
              <a:rPr lang="en-US" sz="1000" dirty="0" err="1"/>
              <a:t>departements</a:t>
            </a:r>
            <a:r>
              <a:rPr lang="en-US" sz="1000" dirty="0"/>
              <a:t> d ON </a:t>
            </a:r>
            <a:r>
              <a:rPr lang="en-US" sz="1000" dirty="0" err="1"/>
              <a:t>c.Code_departement</a:t>
            </a:r>
            <a:r>
              <a:rPr lang="en-US" sz="1000" dirty="0"/>
              <a:t> = </a:t>
            </a:r>
            <a:r>
              <a:rPr lang="en-US" sz="1000" dirty="0" err="1"/>
              <a:t>d.Code_departement</a:t>
            </a:r>
            <a:endParaRPr lang="en-US" sz="1000" dirty="0"/>
          </a:p>
          <a:p>
            <a:r>
              <a:rPr lang="en-US" sz="1000" dirty="0"/>
              <a:t>JOIN regions r ON </a:t>
            </a:r>
            <a:r>
              <a:rPr lang="en-US" sz="1000" dirty="0" err="1"/>
              <a:t>d.Code_region</a:t>
            </a:r>
            <a:r>
              <a:rPr lang="en-US" sz="1000" dirty="0"/>
              <a:t> = </a:t>
            </a:r>
            <a:r>
              <a:rPr lang="en-US" sz="1000" dirty="0" err="1"/>
              <a:t>r.Code_region</a:t>
            </a:r>
            <a:endParaRPr lang="en-US" sz="1000" dirty="0"/>
          </a:p>
          <a:p>
            <a:r>
              <a:rPr lang="en-US" sz="1000" dirty="0"/>
              <a:t>WHERE </a:t>
            </a:r>
            <a:r>
              <a:rPr lang="en-US" sz="1000" dirty="0" err="1"/>
              <a:t>b.Type_local</a:t>
            </a:r>
            <a:r>
              <a:rPr lang="en-US" sz="1000" dirty="0"/>
              <a:t> = 'Appartement' </a:t>
            </a:r>
          </a:p>
          <a:p>
            <a:r>
              <a:rPr lang="en-US" sz="1000" dirty="0"/>
              <a:t>  AND </a:t>
            </a:r>
            <a:r>
              <a:rPr lang="en-US" sz="1000" dirty="0" err="1"/>
              <a:t>b.Surface_reelle_bati</a:t>
            </a:r>
            <a:r>
              <a:rPr lang="en-US" sz="1000" dirty="0"/>
              <a:t> &gt; 10 </a:t>
            </a:r>
          </a:p>
          <a:p>
            <a:r>
              <a:rPr lang="en-US" sz="1000" dirty="0"/>
              <a:t>AND </a:t>
            </a:r>
            <a:r>
              <a:rPr lang="en-US" sz="1000" dirty="0" err="1"/>
              <a:t>v.Valeur_fonciere</a:t>
            </a:r>
            <a:r>
              <a:rPr lang="en-US" sz="1000" dirty="0"/>
              <a:t> &gt; 10000   </a:t>
            </a:r>
          </a:p>
          <a:p>
            <a:r>
              <a:rPr lang="en-US" sz="1000" dirty="0"/>
              <a:t>ORDER BY </a:t>
            </a:r>
            <a:r>
              <a:rPr lang="en-US" sz="1000" dirty="0" err="1"/>
              <a:t>v.Valeur_fonciere</a:t>
            </a:r>
            <a:r>
              <a:rPr lang="en-US" sz="1000" dirty="0"/>
              <a:t> DESC</a:t>
            </a:r>
          </a:p>
          <a:p>
            <a:r>
              <a:rPr lang="en-US" sz="1000" dirty="0"/>
              <a:t>LIMIT 10;</a:t>
            </a:r>
            <a:endParaRPr lang="fr-FR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68587-8083-B3C3-E0D5-A67E1D3E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92" y="1786128"/>
            <a:ext cx="4428928" cy="24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8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D042435D-4EA8-4CCA-5781-EF1976B37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37819A9C-254B-1063-3E60-C9C78CA8D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7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82B57B04-E2BC-7899-0CE8-7DAE5DAE70C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BAB46217-B354-06DE-C15C-5E9FD5B247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D9B15873-36BA-4BF0-125F-DD61D1730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Taux d’évolution du nombre de ventes entre le premier et le second trimestre de 2020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747FD4AB-9EC8-9ADC-A396-27844B85AB79}"/>
              </a:ext>
            </a:extLst>
          </p:cNvPr>
          <p:cNvSpPr txBox="1"/>
          <p:nvPr/>
        </p:nvSpPr>
        <p:spPr>
          <a:xfrm>
            <a:off x="390523" y="1504321"/>
            <a:ext cx="3267077" cy="308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SELECT </a:t>
            </a:r>
          </a:p>
          <a:p>
            <a:pPr lvl="0"/>
            <a:r>
              <a:rPr lang="fr-FR" sz="900" b="1" dirty="0"/>
              <a:t>    t1.nb_ventes_t1, </a:t>
            </a:r>
          </a:p>
          <a:p>
            <a:pPr lvl="0"/>
            <a:r>
              <a:rPr lang="fr-FR" sz="900" b="1" dirty="0"/>
              <a:t>    t2.nb_ventes_t2,</a:t>
            </a:r>
          </a:p>
          <a:p>
            <a:pPr lvl="0"/>
            <a:r>
              <a:rPr lang="fr-FR" sz="900" b="1" dirty="0"/>
              <a:t>    ROUND(((t2.nb_ventes_t2 - t1.nb_ventes_t1) * 100.0 / t1.nb_ventes_t1), 2) || '%' AS </a:t>
            </a:r>
            <a:r>
              <a:rPr lang="fr-FR" sz="900" b="1" dirty="0" err="1"/>
              <a:t>Taux_Evolution</a:t>
            </a:r>
            <a:endParaRPr lang="fr-FR" sz="900" b="1" dirty="0"/>
          </a:p>
          <a:p>
            <a:pPr lvl="0"/>
            <a:r>
              <a:rPr lang="fr-FR" sz="900" b="1" dirty="0"/>
              <a:t>FROM </a:t>
            </a:r>
          </a:p>
          <a:p>
            <a:pPr lvl="0"/>
            <a:r>
              <a:rPr lang="fr-FR" sz="900" b="1" dirty="0"/>
              <a:t>    (SELECT COUNT(*) AS nb_ventes_t1 FROM ventes WHERE </a:t>
            </a:r>
            <a:r>
              <a:rPr lang="fr-FR" sz="900" b="1" dirty="0" err="1"/>
              <a:t>Date_mutation</a:t>
            </a:r>
            <a:r>
              <a:rPr lang="fr-FR" sz="900" b="1" dirty="0"/>
              <a:t> BETWEEN '2020-01-01' AND '2020-03-31') AS t1,</a:t>
            </a:r>
          </a:p>
          <a:p>
            <a:pPr lvl="0"/>
            <a:r>
              <a:rPr lang="fr-FR" sz="900" b="1" dirty="0"/>
              <a:t>    (SELECT COUNT(*) AS nb_ventes_t2 FROM ventes WHERE </a:t>
            </a:r>
            <a:r>
              <a:rPr lang="fr-FR" sz="900" b="1" dirty="0" err="1"/>
              <a:t>Date_mutation</a:t>
            </a:r>
            <a:r>
              <a:rPr lang="fr-FR" sz="900" b="1" dirty="0"/>
              <a:t> BETWEEN '2020-04-01' AND '2020-06-30') AS t2;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0851E-C80B-2D5C-43FD-A7B28CE3B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3" y="3415379"/>
            <a:ext cx="3334215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5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CDBBFE7F-0957-2D75-265C-F68219B4D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E2F09410-3A18-C67C-259A-FE72AB1AAB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8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D648B441-ADE4-9C57-9129-9611F9402C1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C5907AB2-1D4A-8811-75A3-3B022CCFE7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42F5DA59-AF32-296C-E186-FB44A7169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Le classement des régions par rapport au prix au mètre carré des appartement de plus de 4 pièces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A23F776C-F3E3-99FE-3334-E413FA5B27E7}"/>
              </a:ext>
            </a:extLst>
          </p:cNvPr>
          <p:cNvSpPr txBox="1"/>
          <p:nvPr/>
        </p:nvSpPr>
        <p:spPr>
          <a:xfrm>
            <a:off x="389008" y="1615439"/>
            <a:ext cx="3086100" cy="203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SELECT </a:t>
            </a:r>
            <a:r>
              <a:rPr lang="fr-FR" sz="900" b="1" dirty="0" err="1"/>
              <a:t>r.Nom_region</a:t>
            </a:r>
            <a:r>
              <a:rPr lang="fr-FR" sz="900" b="1" dirty="0"/>
              <a:t>, ROUND(AVG(</a:t>
            </a:r>
            <a:r>
              <a:rPr lang="fr-FR" sz="900" b="1" dirty="0" err="1"/>
              <a:t>v.Valeur_fonciere</a:t>
            </a:r>
            <a:r>
              <a:rPr lang="fr-FR" sz="900" b="1" dirty="0"/>
              <a:t> / </a:t>
            </a:r>
            <a:r>
              <a:rPr lang="fr-FR" sz="900" b="1" dirty="0" err="1"/>
              <a:t>b.Surface_reelle_bati</a:t>
            </a:r>
            <a:r>
              <a:rPr lang="fr-FR" sz="900" b="1" dirty="0"/>
              <a:t>), 2) AS Prix_M2_Moyen</a:t>
            </a:r>
          </a:p>
          <a:p>
            <a:pPr lvl="0"/>
            <a:r>
              <a:rPr lang="fr-FR" sz="900" b="1" dirty="0"/>
              <a:t>FROM ventes v</a:t>
            </a:r>
          </a:p>
          <a:p>
            <a:pPr lvl="0"/>
            <a:r>
              <a:rPr lang="fr-FR" sz="900" b="1" dirty="0"/>
              <a:t>JOIN biens b ON </a:t>
            </a:r>
            <a:r>
              <a:rPr lang="fr-FR" sz="900" b="1" dirty="0" err="1"/>
              <a:t>v.Id_bien</a:t>
            </a:r>
            <a:r>
              <a:rPr lang="fr-FR" sz="900" b="1" dirty="0"/>
              <a:t> = </a:t>
            </a:r>
            <a:r>
              <a:rPr lang="fr-FR" sz="900" b="1" dirty="0" err="1"/>
              <a:t>b.Id_bien</a:t>
            </a:r>
            <a:endParaRPr lang="fr-FR" sz="900" b="1" dirty="0"/>
          </a:p>
          <a:p>
            <a:pPr lvl="0"/>
            <a:r>
              <a:rPr lang="fr-FR" sz="900" b="1" dirty="0"/>
              <a:t>JOIN communes c ON </a:t>
            </a:r>
            <a:r>
              <a:rPr lang="fr-FR" sz="900" b="1" dirty="0" err="1"/>
              <a:t>b.Id_codedep_codecommune</a:t>
            </a:r>
            <a:r>
              <a:rPr lang="fr-FR" sz="900" b="1" dirty="0"/>
              <a:t> = </a:t>
            </a:r>
            <a:r>
              <a:rPr lang="fr-FR" sz="900" b="1" dirty="0" err="1"/>
              <a:t>c.Id_codedep_codecommune</a:t>
            </a:r>
            <a:endParaRPr lang="fr-FR" sz="900" b="1" dirty="0"/>
          </a:p>
          <a:p>
            <a:pPr lvl="0"/>
            <a:r>
              <a:rPr lang="fr-FR" sz="900" b="1" dirty="0"/>
              <a:t>JOIN </a:t>
            </a:r>
            <a:r>
              <a:rPr lang="fr-FR" sz="900" b="1" dirty="0" err="1"/>
              <a:t>departements</a:t>
            </a:r>
            <a:r>
              <a:rPr lang="fr-FR" sz="900" b="1" dirty="0"/>
              <a:t> d ON </a:t>
            </a:r>
            <a:r>
              <a:rPr lang="fr-FR" sz="900" b="1" dirty="0" err="1"/>
              <a:t>c.Code_departement</a:t>
            </a:r>
            <a:r>
              <a:rPr lang="fr-FR" sz="900" b="1" dirty="0"/>
              <a:t> = </a:t>
            </a:r>
            <a:r>
              <a:rPr lang="fr-FR" sz="900" b="1" dirty="0" err="1"/>
              <a:t>d.Code_departement</a:t>
            </a:r>
            <a:endParaRPr lang="fr-FR" sz="900" b="1" dirty="0"/>
          </a:p>
          <a:p>
            <a:pPr lvl="0"/>
            <a:r>
              <a:rPr lang="fr-FR" sz="900" b="1" dirty="0"/>
              <a:t>JOIN </a:t>
            </a:r>
            <a:r>
              <a:rPr lang="fr-FR" sz="900" b="1" dirty="0" err="1"/>
              <a:t>regions</a:t>
            </a:r>
            <a:r>
              <a:rPr lang="fr-FR" sz="900" b="1" dirty="0"/>
              <a:t> r ON </a:t>
            </a:r>
            <a:r>
              <a:rPr lang="fr-FR" sz="900" b="1" dirty="0" err="1"/>
              <a:t>d.Code_region</a:t>
            </a:r>
            <a:r>
              <a:rPr lang="fr-FR" sz="900" b="1" dirty="0"/>
              <a:t> = </a:t>
            </a:r>
            <a:r>
              <a:rPr lang="fr-FR" sz="900" b="1" dirty="0" err="1"/>
              <a:t>r.Code_region</a:t>
            </a:r>
            <a:endParaRPr lang="fr-FR" sz="900" b="1" dirty="0"/>
          </a:p>
          <a:p>
            <a:pPr lvl="0"/>
            <a:r>
              <a:rPr lang="fr-FR" sz="900" b="1" dirty="0"/>
              <a:t>WHERE </a:t>
            </a:r>
            <a:r>
              <a:rPr lang="fr-FR" sz="900" b="1" dirty="0" err="1"/>
              <a:t>b.Type_local</a:t>
            </a:r>
            <a:r>
              <a:rPr lang="fr-FR" sz="900" b="1" dirty="0"/>
              <a:t> = 'Appartement' AND </a:t>
            </a:r>
            <a:r>
              <a:rPr lang="fr-FR" sz="900" b="1" dirty="0" err="1"/>
              <a:t>b.Nombre_pieces_principales</a:t>
            </a:r>
            <a:r>
              <a:rPr lang="fr-FR" sz="900" b="1" dirty="0"/>
              <a:t> &gt; 4</a:t>
            </a:r>
          </a:p>
          <a:p>
            <a:pPr lvl="0"/>
            <a:r>
              <a:rPr lang="fr-FR" sz="900" b="1" dirty="0"/>
              <a:t>GROUP BY </a:t>
            </a:r>
            <a:r>
              <a:rPr lang="fr-FR" sz="900" b="1" dirty="0" err="1"/>
              <a:t>r.Nom_region</a:t>
            </a:r>
            <a:endParaRPr lang="fr-FR" sz="900" b="1" dirty="0"/>
          </a:p>
          <a:p>
            <a:pPr lvl="0"/>
            <a:r>
              <a:rPr lang="fr-FR" sz="900" b="1" dirty="0"/>
              <a:t>ORDER BY Prix_M2_Moyen DESC;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5E5A66-8C16-0929-A240-3E737E756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513349"/>
              </p:ext>
            </p:extLst>
          </p:nvPr>
        </p:nvGraphicFramePr>
        <p:xfrm>
          <a:off x="3475108" y="1654041"/>
          <a:ext cx="5471158" cy="2926080"/>
        </p:xfrm>
        <a:graphic>
          <a:graphicData uri="http://schemas.openxmlformats.org/drawingml/2006/table">
            <a:tbl>
              <a:tblPr/>
              <a:tblGrid>
                <a:gridCol w="2735579">
                  <a:extLst>
                    <a:ext uri="{9D8B030D-6E8A-4147-A177-3AD203B41FA5}">
                      <a16:colId xmlns:a16="http://schemas.microsoft.com/office/drawing/2014/main" val="755470868"/>
                    </a:ext>
                  </a:extLst>
                </a:gridCol>
                <a:gridCol w="2735579">
                  <a:extLst>
                    <a:ext uri="{9D8B030D-6E8A-4147-A177-3AD203B41FA5}">
                      <a16:colId xmlns:a16="http://schemas.microsoft.com/office/drawing/2014/main" val="3060548582"/>
                    </a:ext>
                  </a:extLst>
                </a:gridCol>
              </a:tblGrid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000" b="0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Nom_region</a:t>
                      </a:r>
                      <a:endParaRPr lang="fr-FR" sz="1000" b="0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Prix_M2_Moyen</a:t>
                      </a:r>
                      <a:endParaRPr lang="fr-FR" sz="1000" b="0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306188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Ile-de-France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8015.09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092069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La Réunion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3659.83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273958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Corse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3046.47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64396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Provence-Alpes-Côte d'Azur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3005.24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905819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Auvergne-Rhône-Alpes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2768.87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79531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Nouvelle-Aquitaine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2510.18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927042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Bretagne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2271.86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283633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Hauts-de-France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2203.61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858731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Pays de la Loire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2186.72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902396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Occitanie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2096.42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114510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Normandie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1994.25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351408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Centre-Val de Loire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1428.51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848715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Grand Est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1313.26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582207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Bourgogne-Franche-Comté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1068.93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783720"/>
                  </a:ext>
                </a:extLst>
              </a:tr>
              <a:tr h="1786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Martinique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564.22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82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747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F261F94B-0C2B-16AB-1D0A-F33BA9905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997B6632-1EB4-837C-4B43-0649FCF81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9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14B9BFB4-24D9-86DC-6B0C-3D5B87AE316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55972D41-8F81-B253-0212-243864DEB9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1A93757D-EF65-B467-90B8-0A7B6C6A3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Liste des communes ayant eu au moins 50 ventes au 1er trimestre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4B9915F4-E01D-8C38-804F-A6A6750455EB}"/>
              </a:ext>
            </a:extLst>
          </p:cNvPr>
          <p:cNvSpPr txBox="1"/>
          <p:nvPr/>
        </p:nvSpPr>
        <p:spPr>
          <a:xfrm>
            <a:off x="427865" y="1489370"/>
            <a:ext cx="3086101" cy="292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1100" b="1" dirty="0"/>
              <a:t>SELECT </a:t>
            </a:r>
            <a:r>
              <a:rPr lang="fr-FR" sz="1100" b="1" dirty="0" err="1"/>
              <a:t>c.Nom_commune</a:t>
            </a:r>
            <a:r>
              <a:rPr lang="fr-FR" sz="1100" b="1" dirty="0"/>
              <a:t>, COUNT(</a:t>
            </a:r>
            <a:r>
              <a:rPr lang="fr-FR" sz="1100" b="1" dirty="0" err="1"/>
              <a:t>v.Id_vente</a:t>
            </a:r>
            <a:r>
              <a:rPr lang="fr-FR" sz="1100" b="1" dirty="0"/>
              <a:t>) AS </a:t>
            </a:r>
            <a:r>
              <a:rPr lang="fr-FR" sz="1100" b="1" dirty="0" err="1"/>
              <a:t>Nb_Ventes</a:t>
            </a:r>
            <a:endParaRPr lang="fr-FR" sz="1100" b="1" dirty="0"/>
          </a:p>
          <a:p>
            <a:pPr lvl="0"/>
            <a:r>
              <a:rPr lang="fr-FR" sz="1100" b="1" dirty="0"/>
              <a:t>FROM ventes v</a:t>
            </a:r>
          </a:p>
          <a:p>
            <a:pPr lvl="0"/>
            <a:r>
              <a:rPr lang="fr-FR" sz="1100" b="1" dirty="0"/>
              <a:t>JOIN biens b ON </a:t>
            </a:r>
            <a:r>
              <a:rPr lang="fr-FR" sz="1100" b="1" dirty="0" err="1"/>
              <a:t>v.Id_bien</a:t>
            </a:r>
            <a:r>
              <a:rPr lang="fr-FR" sz="1100" b="1" dirty="0"/>
              <a:t> = </a:t>
            </a:r>
            <a:r>
              <a:rPr lang="fr-FR" sz="1100" b="1" dirty="0" err="1"/>
              <a:t>b.Id_bien</a:t>
            </a:r>
            <a:endParaRPr lang="fr-FR" sz="1100" b="1" dirty="0"/>
          </a:p>
          <a:p>
            <a:pPr lvl="0"/>
            <a:r>
              <a:rPr lang="fr-FR" sz="1100" b="1" dirty="0"/>
              <a:t>JOIN communes c ON </a:t>
            </a:r>
            <a:r>
              <a:rPr lang="fr-FR" sz="1100" b="1" dirty="0" err="1"/>
              <a:t>b.Id_codedep_codecommune</a:t>
            </a:r>
            <a:r>
              <a:rPr lang="fr-FR" sz="1100" b="1" dirty="0"/>
              <a:t> = </a:t>
            </a:r>
            <a:r>
              <a:rPr lang="fr-FR" sz="1100" b="1" dirty="0" err="1"/>
              <a:t>c.Id_codedep_codecommune</a:t>
            </a:r>
            <a:endParaRPr lang="fr-FR" sz="1100" b="1" dirty="0"/>
          </a:p>
          <a:p>
            <a:pPr lvl="0"/>
            <a:r>
              <a:rPr lang="fr-FR" sz="1100" b="1" dirty="0"/>
              <a:t>WHERE </a:t>
            </a:r>
            <a:r>
              <a:rPr lang="fr-FR" sz="1100" b="1" dirty="0" err="1"/>
              <a:t>v.Date_mutation</a:t>
            </a:r>
            <a:r>
              <a:rPr lang="fr-FR" sz="1100" b="1" dirty="0"/>
              <a:t> BETWEEN '2020-01-01' AND '2020-03-31'</a:t>
            </a:r>
          </a:p>
          <a:p>
            <a:pPr lvl="0"/>
            <a:r>
              <a:rPr lang="fr-FR" sz="1100" b="1" dirty="0"/>
              <a:t>GROUP BY </a:t>
            </a:r>
            <a:r>
              <a:rPr lang="fr-FR" sz="1100" b="1" dirty="0" err="1"/>
              <a:t>c.Nom_commune</a:t>
            </a:r>
            <a:endParaRPr lang="fr-FR" sz="1100" b="1" dirty="0"/>
          </a:p>
          <a:p>
            <a:pPr lvl="0"/>
            <a:r>
              <a:rPr lang="fr-FR" sz="1100" b="1" dirty="0"/>
              <a:t>HAVING </a:t>
            </a:r>
            <a:r>
              <a:rPr lang="fr-FR" sz="1100" b="1" dirty="0" err="1"/>
              <a:t>Nb_Ventes</a:t>
            </a:r>
            <a:r>
              <a:rPr lang="fr-FR" sz="1100" b="1" dirty="0"/>
              <a:t> &gt;= 50</a:t>
            </a:r>
          </a:p>
          <a:p>
            <a:pPr lvl="0"/>
            <a:r>
              <a:rPr lang="fr-FR" sz="1100" b="1" dirty="0"/>
              <a:t>ORDER BY </a:t>
            </a:r>
            <a:r>
              <a:rPr lang="fr-FR" sz="1100" b="1" dirty="0" err="1"/>
              <a:t>Nb_Ventes</a:t>
            </a:r>
            <a:r>
              <a:rPr lang="fr-FR" sz="1100" b="1" dirty="0"/>
              <a:t> DESC;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703428-F4D2-49F2-49D0-7657F91DE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346996"/>
              </p:ext>
            </p:extLst>
          </p:nvPr>
        </p:nvGraphicFramePr>
        <p:xfrm>
          <a:off x="3708399" y="1373212"/>
          <a:ext cx="2698846" cy="3542112"/>
        </p:xfrm>
        <a:graphic>
          <a:graphicData uri="http://schemas.openxmlformats.org/drawingml/2006/table">
            <a:tbl>
              <a:tblPr/>
              <a:tblGrid>
                <a:gridCol w="1349423">
                  <a:extLst>
                    <a:ext uri="{9D8B030D-6E8A-4147-A177-3AD203B41FA5}">
                      <a16:colId xmlns:a16="http://schemas.microsoft.com/office/drawing/2014/main" val="2511849399"/>
                    </a:ext>
                  </a:extLst>
                </a:gridCol>
                <a:gridCol w="1349423">
                  <a:extLst>
                    <a:ext uri="{9D8B030D-6E8A-4147-A177-3AD203B41FA5}">
                      <a16:colId xmlns:a16="http://schemas.microsoft.com/office/drawing/2014/main" val="2090660020"/>
                    </a:ext>
                  </a:extLst>
                </a:gridCol>
              </a:tblGrid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" b="0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Nom_commune</a:t>
                      </a:r>
                      <a:endParaRPr lang="fr-FR" sz="400" b="0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Nb_Ventes</a:t>
                      </a:r>
                      <a:endParaRPr lang="fr-FR" sz="400" b="0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23560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17e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225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02445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15e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211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14258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18e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208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25472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Nice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169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065259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11e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167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465322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16e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164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97490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Bordeaux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156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603876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14e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145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489803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20e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127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567068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Nantes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119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49231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19e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115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471475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12e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110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572035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10e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109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97040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Grenoble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106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34972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9e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103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13768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Boulogne-Billancourt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99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30685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13e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93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214214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7e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87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977335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6e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85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333693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Marseille 8e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81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134378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Asnières-sur-Seine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81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74111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Courbevoie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80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56455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5e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79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055867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Toulouse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78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772887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3e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78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47676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Antibes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76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557565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Marseille 4e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72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13770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Marseille 1er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71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51615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Vincennes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68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74488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Lille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67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898865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Rueil-Malmaison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66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24358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Marseille 9e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66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499978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Montreuil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64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399415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Angers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63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297824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Sète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62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22880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8e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62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21804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Nîmes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62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21661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La Ciotat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62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984403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2e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61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69622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4e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60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354559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Rennes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59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49539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Toulon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58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65736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Levallois-Perret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58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574856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Saint-Maur-des-Fossés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56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69886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Versailles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53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690747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Ajaccio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53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17566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Puteaux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52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76377"/>
                  </a:ext>
                </a:extLst>
              </a:tr>
              <a:tr h="608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Issy-les-Moulineaux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4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50</a:t>
                      </a:r>
                    </a:p>
                  </a:txBody>
                  <a:tcPr marL="5664" marR="5664" marT="5664" marB="5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88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206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920780AB-AAC8-F988-B768-9DF3B631A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EFE95294-57E3-2114-F23B-27C08A7A2D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10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6EAE8819-F261-A23C-2772-D12D7C833E2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19F346FA-80A8-E76D-ACA1-F3D0B7286D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48A81AEB-F757-62BA-3AB4-BD7A25E81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Différence en pourcentage du prix au mètre carré entre un appartement de 2 pièces et un appartement de 3 pièces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9194E350-4B0B-DED3-EA0F-807606B225AF}"/>
              </a:ext>
            </a:extLst>
          </p:cNvPr>
          <p:cNvSpPr txBox="1"/>
          <p:nvPr/>
        </p:nvSpPr>
        <p:spPr>
          <a:xfrm>
            <a:off x="86360" y="1562727"/>
            <a:ext cx="7406639" cy="172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Code SQL</a:t>
            </a:r>
            <a:r>
              <a:rPr lang="fr-FR" sz="900" dirty="0"/>
              <a:t> :</a:t>
            </a:r>
          </a:p>
          <a:p>
            <a:pPr lvl="0"/>
            <a:r>
              <a:rPr lang="fr-FR" sz="900" dirty="0"/>
              <a:t>SELECT </a:t>
            </a:r>
          </a:p>
          <a:p>
            <a:pPr lvl="0"/>
            <a:r>
              <a:rPr lang="fr-FR" sz="900" dirty="0"/>
              <a:t>    ROUND(AVG(CASE WHEN </a:t>
            </a:r>
            <a:r>
              <a:rPr lang="fr-FR" sz="900" dirty="0" err="1"/>
              <a:t>b.Nombre_pieces_principales</a:t>
            </a:r>
            <a:r>
              <a:rPr lang="fr-FR" sz="900" dirty="0"/>
              <a:t> = 2 THEN </a:t>
            </a:r>
            <a:r>
              <a:rPr lang="fr-FR" sz="900" dirty="0" err="1"/>
              <a:t>v.Valeur_fonciere</a:t>
            </a:r>
            <a:r>
              <a:rPr lang="fr-FR" sz="900" dirty="0"/>
              <a:t> / </a:t>
            </a:r>
            <a:r>
              <a:rPr lang="fr-FR" sz="900" dirty="0" err="1"/>
              <a:t>b.Surface_reelle_bati</a:t>
            </a:r>
            <a:r>
              <a:rPr lang="fr-FR" sz="900" dirty="0"/>
              <a:t> END), 2) AS Prix_M2_T2,</a:t>
            </a:r>
          </a:p>
          <a:p>
            <a:pPr lvl="0"/>
            <a:r>
              <a:rPr lang="fr-FR" sz="900" dirty="0"/>
              <a:t>    ROUND(AVG(CASE WHEN </a:t>
            </a:r>
            <a:r>
              <a:rPr lang="fr-FR" sz="900" dirty="0" err="1"/>
              <a:t>b.Nombre_pieces_principales</a:t>
            </a:r>
            <a:r>
              <a:rPr lang="fr-FR" sz="900" dirty="0"/>
              <a:t> = 3 THEN </a:t>
            </a:r>
            <a:r>
              <a:rPr lang="fr-FR" sz="900" dirty="0" err="1"/>
              <a:t>v.Valeur_fonciere</a:t>
            </a:r>
            <a:r>
              <a:rPr lang="fr-FR" sz="900" dirty="0"/>
              <a:t> / </a:t>
            </a:r>
            <a:r>
              <a:rPr lang="fr-FR" sz="900" dirty="0" err="1"/>
              <a:t>b.Surface_reelle_bati</a:t>
            </a:r>
            <a:r>
              <a:rPr lang="fr-FR" sz="900" dirty="0"/>
              <a:t> END), 2) AS Prix_M2_T3,</a:t>
            </a:r>
          </a:p>
          <a:p>
            <a:pPr lvl="0"/>
            <a:r>
              <a:rPr lang="fr-FR" sz="900" dirty="0"/>
              <a:t>    ROUND(((AVG(CASE WHEN </a:t>
            </a:r>
            <a:r>
              <a:rPr lang="fr-FR" sz="900" dirty="0" err="1"/>
              <a:t>b.Nombre_pieces_principales</a:t>
            </a:r>
            <a:r>
              <a:rPr lang="fr-FR" sz="900" dirty="0"/>
              <a:t> = 3 THEN </a:t>
            </a:r>
            <a:r>
              <a:rPr lang="fr-FR" sz="900" dirty="0" err="1"/>
              <a:t>v.Valeur_fonciere</a:t>
            </a:r>
            <a:r>
              <a:rPr lang="fr-FR" sz="900" dirty="0"/>
              <a:t> / </a:t>
            </a:r>
            <a:r>
              <a:rPr lang="fr-FR" sz="900" dirty="0" err="1"/>
              <a:t>b.Surface_reelle_bati</a:t>
            </a:r>
            <a:r>
              <a:rPr lang="fr-FR" sz="900" dirty="0"/>
              <a:t> END) - </a:t>
            </a:r>
          </a:p>
          <a:p>
            <a:pPr lvl="0"/>
            <a:r>
              <a:rPr lang="fr-FR" sz="900" dirty="0"/>
              <a:t>            AVG(CASE WHEN </a:t>
            </a:r>
            <a:r>
              <a:rPr lang="fr-FR" sz="900" dirty="0" err="1"/>
              <a:t>b.Nombre_pieces_principales</a:t>
            </a:r>
            <a:r>
              <a:rPr lang="fr-FR" sz="900" dirty="0"/>
              <a:t> = 2 THEN </a:t>
            </a:r>
            <a:r>
              <a:rPr lang="fr-FR" sz="900" dirty="0" err="1"/>
              <a:t>v.Valeur_fonciere</a:t>
            </a:r>
            <a:r>
              <a:rPr lang="fr-FR" sz="900" dirty="0"/>
              <a:t> / </a:t>
            </a:r>
            <a:r>
              <a:rPr lang="fr-FR" sz="900" dirty="0" err="1"/>
              <a:t>b.Surface_reelle_bati</a:t>
            </a:r>
            <a:r>
              <a:rPr lang="fr-FR" sz="900" dirty="0"/>
              <a:t> END)) / </a:t>
            </a:r>
          </a:p>
          <a:p>
            <a:pPr lvl="0"/>
            <a:r>
              <a:rPr lang="fr-FR" sz="900" dirty="0"/>
              <a:t>            AVG(CASE WHEN </a:t>
            </a:r>
            <a:r>
              <a:rPr lang="fr-FR" sz="900" dirty="0" err="1"/>
              <a:t>b.Nombre_pieces_principales</a:t>
            </a:r>
            <a:r>
              <a:rPr lang="fr-FR" sz="900" dirty="0"/>
              <a:t> = 2 THEN </a:t>
            </a:r>
            <a:r>
              <a:rPr lang="fr-FR" sz="900" dirty="0" err="1"/>
              <a:t>v.Valeur_fonciere</a:t>
            </a:r>
            <a:r>
              <a:rPr lang="fr-FR" sz="900" dirty="0"/>
              <a:t> / </a:t>
            </a:r>
            <a:r>
              <a:rPr lang="fr-FR" sz="900" dirty="0" err="1"/>
              <a:t>b.Surface_reelle_bati</a:t>
            </a:r>
            <a:r>
              <a:rPr lang="fr-FR" sz="900" dirty="0"/>
              <a:t> END) * 100), 2) || '%' AS </a:t>
            </a:r>
            <a:r>
              <a:rPr lang="fr-FR" sz="900" dirty="0" err="1"/>
              <a:t>Difference</a:t>
            </a:r>
            <a:endParaRPr lang="fr-FR" sz="900" dirty="0"/>
          </a:p>
          <a:p>
            <a:pPr lvl="0"/>
            <a:r>
              <a:rPr lang="fr-FR" sz="900" dirty="0"/>
              <a:t>FROM ventes v</a:t>
            </a:r>
          </a:p>
          <a:p>
            <a:pPr lvl="0"/>
            <a:r>
              <a:rPr lang="fr-FR" sz="900" dirty="0"/>
              <a:t>JOIN biens b ON </a:t>
            </a:r>
            <a:r>
              <a:rPr lang="fr-FR" sz="900" dirty="0" err="1"/>
              <a:t>v.Id_bien</a:t>
            </a:r>
            <a:r>
              <a:rPr lang="fr-FR" sz="900" dirty="0"/>
              <a:t> = </a:t>
            </a:r>
            <a:r>
              <a:rPr lang="fr-FR" sz="900" dirty="0" err="1"/>
              <a:t>b.Id_bien</a:t>
            </a:r>
            <a:endParaRPr lang="fr-FR" sz="900" dirty="0"/>
          </a:p>
          <a:p>
            <a:pPr lvl="0"/>
            <a:r>
              <a:rPr lang="fr-FR" sz="900" dirty="0"/>
              <a:t>WHERE </a:t>
            </a:r>
            <a:r>
              <a:rPr lang="fr-FR" sz="900" dirty="0" err="1"/>
              <a:t>b.Type_local</a:t>
            </a:r>
            <a:r>
              <a:rPr lang="fr-FR" sz="900" dirty="0"/>
              <a:t> = 'Appartement' AND </a:t>
            </a:r>
            <a:r>
              <a:rPr lang="fr-FR" sz="900" dirty="0" err="1"/>
              <a:t>b.Surface_reelle_bati</a:t>
            </a:r>
            <a:r>
              <a:rPr lang="fr-FR" sz="900" dirty="0"/>
              <a:t> &gt; 0;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2AAF5-F8F5-CD1E-5B69-93DBF6B0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0" y="3284936"/>
            <a:ext cx="2772162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/>
              <a:t>Contexte du projet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dirty="0"/>
          </a:p>
        </p:txBody>
      </p:sp>
      <p:sp>
        <p:nvSpPr>
          <p:cNvPr id="269" name="Google Shape;269;p34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30CD5B-4596-C475-A825-F5BE6D742F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2" y="2256989"/>
            <a:ext cx="455453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Réseau d'agences immobilières Laplace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Immo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Projet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DATAImmob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Prévoir prix de vente des biens via données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Modification BD pour inclure régions/population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Outil : SQLite (open source, simple pour POC)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385A213C-E94C-FE92-C4C5-1D6CF2B0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F9593CAC-B706-EAAC-D790-FB87E7897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11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56ACF05C-6AE0-DB8B-4443-F272EFD6EF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787554A1-C38A-E36A-A447-90F2E96524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A272173F-2CE4-6F74-31E2-B3D50357E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3898" y="1017749"/>
            <a:ext cx="5662920" cy="47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Les moyennes de valeurs foncières pour le top 3 des communes des départements 6, 13, 33, 59 et 69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477658C0-862B-1FE2-8832-8585A41CCC59}"/>
              </a:ext>
            </a:extLst>
          </p:cNvPr>
          <p:cNvSpPr txBox="1"/>
          <p:nvPr/>
        </p:nvSpPr>
        <p:spPr>
          <a:xfrm>
            <a:off x="253897" y="1656081"/>
            <a:ext cx="3464663" cy="240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1000" b="1" dirty="0"/>
              <a:t>SELECT </a:t>
            </a:r>
            <a:r>
              <a:rPr lang="fr-FR" sz="1000" b="1" dirty="0" err="1"/>
              <a:t>d.Code_departement</a:t>
            </a:r>
            <a:r>
              <a:rPr lang="fr-FR" sz="1000" b="1" dirty="0"/>
              <a:t>, </a:t>
            </a:r>
            <a:r>
              <a:rPr lang="fr-FR" sz="1000" b="1" dirty="0" err="1"/>
              <a:t>c.Nom_commune</a:t>
            </a:r>
            <a:r>
              <a:rPr lang="fr-FR" sz="1000" b="1" dirty="0"/>
              <a:t>, ROUND(AVG(</a:t>
            </a:r>
            <a:r>
              <a:rPr lang="fr-FR" sz="1000" b="1" dirty="0" err="1"/>
              <a:t>v.Valeur_fonciere</a:t>
            </a:r>
            <a:r>
              <a:rPr lang="fr-FR" sz="1000" b="1" dirty="0"/>
              <a:t>), 2) AS </a:t>
            </a:r>
            <a:r>
              <a:rPr lang="fr-FR" sz="1000" b="1" dirty="0" err="1"/>
              <a:t>Valeur_Moyenne</a:t>
            </a:r>
            <a:endParaRPr lang="fr-FR" sz="1000" b="1" dirty="0"/>
          </a:p>
          <a:p>
            <a:pPr lvl="0"/>
            <a:r>
              <a:rPr lang="fr-FR" sz="1000" b="1" dirty="0"/>
              <a:t>FROM ventes v</a:t>
            </a:r>
          </a:p>
          <a:p>
            <a:pPr lvl="0"/>
            <a:r>
              <a:rPr lang="fr-FR" sz="1000" b="1" dirty="0"/>
              <a:t>JOIN biens b ON </a:t>
            </a:r>
            <a:r>
              <a:rPr lang="fr-FR" sz="1000" b="1" dirty="0" err="1"/>
              <a:t>v.Id_bien</a:t>
            </a:r>
            <a:r>
              <a:rPr lang="fr-FR" sz="1000" b="1" dirty="0"/>
              <a:t> = </a:t>
            </a:r>
            <a:r>
              <a:rPr lang="fr-FR" sz="1000" b="1" dirty="0" err="1"/>
              <a:t>b.Id_bien</a:t>
            </a:r>
            <a:endParaRPr lang="fr-FR" sz="1000" b="1" dirty="0"/>
          </a:p>
          <a:p>
            <a:pPr lvl="0"/>
            <a:r>
              <a:rPr lang="fr-FR" sz="1000" b="1" dirty="0"/>
              <a:t>JOIN communes c ON </a:t>
            </a:r>
            <a:r>
              <a:rPr lang="fr-FR" sz="1000" b="1" dirty="0" err="1"/>
              <a:t>b.Id_codedep_codecommune</a:t>
            </a:r>
            <a:r>
              <a:rPr lang="fr-FR" sz="1000" b="1" dirty="0"/>
              <a:t> = </a:t>
            </a:r>
            <a:r>
              <a:rPr lang="fr-FR" sz="1000" b="1" dirty="0" err="1"/>
              <a:t>c.Id_codedep_codecommune</a:t>
            </a:r>
            <a:endParaRPr lang="fr-FR" sz="1000" b="1" dirty="0"/>
          </a:p>
          <a:p>
            <a:pPr lvl="0"/>
            <a:r>
              <a:rPr lang="fr-FR" sz="1000" b="1" dirty="0"/>
              <a:t>JOIN </a:t>
            </a:r>
            <a:r>
              <a:rPr lang="fr-FR" sz="1000" b="1" dirty="0" err="1"/>
              <a:t>departements</a:t>
            </a:r>
            <a:r>
              <a:rPr lang="fr-FR" sz="1000" b="1" dirty="0"/>
              <a:t> d ON </a:t>
            </a:r>
            <a:r>
              <a:rPr lang="fr-FR" sz="1000" b="1" dirty="0" err="1"/>
              <a:t>c.Code_departement</a:t>
            </a:r>
            <a:r>
              <a:rPr lang="fr-FR" sz="1000" b="1" dirty="0"/>
              <a:t> = </a:t>
            </a:r>
            <a:r>
              <a:rPr lang="fr-FR" sz="1000" b="1" dirty="0" err="1"/>
              <a:t>d.Code_departement</a:t>
            </a:r>
            <a:endParaRPr lang="fr-FR" sz="1000" b="1" dirty="0"/>
          </a:p>
          <a:p>
            <a:pPr lvl="0"/>
            <a:r>
              <a:rPr lang="fr-FR" sz="1000" b="1" dirty="0"/>
              <a:t>WHERE </a:t>
            </a:r>
            <a:r>
              <a:rPr lang="fr-FR" sz="1000" b="1" dirty="0" err="1"/>
              <a:t>d.Code_departement</a:t>
            </a:r>
            <a:r>
              <a:rPr lang="fr-FR" sz="1000" b="1" dirty="0"/>
              <a:t> IN ('6', '13', '33', '59', '69')</a:t>
            </a:r>
          </a:p>
          <a:p>
            <a:pPr lvl="0"/>
            <a:r>
              <a:rPr lang="fr-FR" sz="1000" b="1" dirty="0"/>
              <a:t>GROUP BY </a:t>
            </a:r>
            <a:r>
              <a:rPr lang="fr-FR" sz="1000" b="1" dirty="0" err="1"/>
              <a:t>d.Code_departement</a:t>
            </a:r>
            <a:r>
              <a:rPr lang="fr-FR" sz="1000" b="1" dirty="0"/>
              <a:t>, </a:t>
            </a:r>
            <a:r>
              <a:rPr lang="fr-FR" sz="1000" b="1" dirty="0" err="1"/>
              <a:t>c.Nom_commune</a:t>
            </a:r>
            <a:endParaRPr lang="fr-FR" sz="1000" b="1" dirty="0"/>
          </a:p>
          <a:p>
            <a:pPr lvl="0"/>
            <a:r>
              <a:rPr lang="fr-FR" sz="1000" b="1" dirty="0"/>
              <a:t>ORDER BY </a:t>
            </a:r>
            <a:r>
              <a:rPr lang="fr-FR" sz="1000" b="1" dirty="0" err="1"/>
              <a:t>d.Code_departement</a:t>
            </a:r>
            <a:r>
              <a:rPr lang="fr-FR" sz="1000" b="1" dirty="0"/>
              <a:t>, </a:t>
            </a:r>
            <a:r>
              <a:rPr lang="fr-FR" sz="1000" b="1" dirty="0" err="1"/>
              <a:t>Valeur_Moyenne</a:t>
            </a:r>
            <a:r>
              <a:rPr lang="fr-FR" sz="1000" b="1" dirty="0"/>
              <a:t> DESC;</a:t>
            </a:r>
            <a:endParaRPr lang="fr-FR" sz="1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8DDDEC-DA3F-E6DD-59F2-2AF403FCE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748746"/>
              </p:ext>
            </p:extLst>
          </p:nvPr>
        </p:nvGraphicFramePr>
        <p:xfrm>
          <a:off x="3886200" y="1871663"/>
          <a:ext cx="4527549" cy="3078480"/>
        </p:xfrm>
        <a:graphic>
          <a:graphicData uri="http://schemas.openxmlformats.org/drawingml/2006/table">
            <a:tbl>
              <a:tblPr/>
              <a:tblGrid>
                <a:gridCol w="1509183">
                  <a:extLst>
                    <a:ext uri="{9D8B030D-6E8A-4147-A177-3AD203B41FA5}">
                      <a16:colId xmlns:a16="http://schemas.microsoft.com/office/drawing/2014/main" val="695951313"/>
                    </a:ext>
                  </a:extLst>
                </a:gridCol>
                <a:gridCol w="1509183">
                  <a:extLst>
                    <a:ext uri="{9D8B030D-6E8A-4147-A177-3AD203B41FA5}">
                      <a16:colId xmlns:a16="http://schemas.microsoft.com/office/drawing/2014/main" val="2805909370"/>
                    </a:ext>
                  </a:extLst>
                </a:gridCol>
                <a:gridCol w="1509183">
                  <a:extLst>
                    <a:ext uri="{9D8B030D-6E8A-4147-A177-3AD203B41FA5}">
                      <a16:colId xmlns:a16="http://schemas.microsoft.com/office/drawing/2014/main" val="1049035823"/>
                    </a:ext>
                  </a:extLst>
                </a:gridCol>
              </a:tblGrid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000" b="0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Code_departement</a:t>
                      </a:r>
                      <a:endParaRPr lang="fr-FR" sz="1000" b="0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000" b="0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Nom_commune</a:t>
                      </a:r>
                      <a:endParaRPr lang="fr-FR" sz="1000" b="0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000" b="0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Valeur_moyenne</a:t>
                      </a:r>
                      <a:endParaRPr lang="fr-FR" sz="1000" b="0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061318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13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Gignac-la-Nerthe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330000.0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189168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13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Saint-Savournin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314425.0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225463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13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Cassis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313416.88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120909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33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Lège-Cap-Ferret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549500.64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58789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33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Vayres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335000.0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078134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33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Arcachon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307435.93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879984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59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Bersée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433202.0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373370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59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Cysoing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408550.0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08982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59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Halluin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322250.0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701460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Saint-Jean-Cap-Ferrat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968750.0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772169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Eze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655000.0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50357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Mouans-Sartoux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476898.1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206983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69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Ville-sur-Jarnioux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485300.0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358165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69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Lyon 2e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455217.27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931768"/>
                  </a:ext>
                </a:extLst>
              </a:tr>
              <a:tr h="1601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69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Lyon 6e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1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426968.25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78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43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BF79470F-03C8-8FCC-B562-05FC3525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A145443C-B07C-FC28-BD29-E96DE021F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12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70DB7BED-6687-9583-3186-712B6580472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1F873216-2CF7-4375-348F-0DDEDEEBCB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9C1955C8-1E3B-AC64-5272-DAD3FDC7A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Les 20 communes avec le plus de transactions pour 1000 habitants pour les communes qui dépassent les 10 000 habitants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A80664A2-D1B5-6BE1-FC72-E52EEFCCD16B}"/>
              </a:ext>
            </a:extLst>
          </p:cNvPr>
          <p:cNvSpPr txBox="1"/>
          <p:nvPr/>
        </p:nvSpPr>
        <p:spPr>
          <a:xfrm>
            <a:off x="390522" y="1605279"/>
            <a:ext cx="3733739" cy="323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1100" b="1" dirty="0"/>
              <a:t>SELECT </a:t>
            </a:r>
          </a:p>
          <a:p>
            <a:pPr lvl="0"/>
            <a:r>
              <a:rPr lang="fr-FR" sz="1100" b="1" dirty="0"/>
              <a:t>    </a:t>
            </a:r>
            <a:r>
              <a:rPr lang="fr-FR" sz="1100" b="1" dirty="0" err="1"/>
              <a:t>c.Nom_commune</a:t>
            </a:r>
            <a:r>
              <a:rPr lang="fr-FR" sz="1100" b="1" dirty="0"/>
              <a:t>, </a:t>
            </a:r>
          </a:p>
          <a:p>
            <a:pPr lvl="0"/>
            <a:r>
              <a:rPr lang="fr-FR" sz="1100" b="1" dirty="0"/>
              <a:t>    </a:t>
            </a:r>
            <a:r>
              <a:rPr lang="fr-FR" sz="1100" b="1" dirty="0" err="1"/>
              <a:t>c.Population_municipale</a:t>
            </a:r>
            <a:r>
              <a:rPr lang="fr-FR" sz="1100" b="1" dirty="0"/>
              <a:t>,</a:t>
            </a:r>
          </a:p>
          <a:p>
            <a:pPr lvl="0"/>
            <a:r>
              <a:rPr lang="fr-FR" sz="1100" b="1" dirty="0"/>
              <a:t>    COUNT(</a:t>
            </a:r>
            <a:r>
              <a:rPr lang="fr-FR" sz="1100" b="1" dirty="0" err="1"/>
              <a:t>v.Id_vente</a:t>
            </a:r>
            <a:r>
              <a:rPr lang="fr-FR" sz="1100" b="1" dirty="0"/>
              <a:t>) AS </a:t>
            </a:r>
            <a:r>
              <a:rPr lang="fr-FR" sz="1100" b="1" dirty="0" err="1"/>
              <a:t>Nb_Ventes</a:t>
            </a:r>
            <a:r>
              <a:rPr lang="fr-FR" sz="1100" b="1" dirty="0"/>
              <a:t>,</a:t>
            </a:r>
          </a:p>
          <a:p>
            <a:pPr lvl="0"/>
            <a:r>
              <a:rPr lang="fr-FR" sz="1100" b="1"/>
              <a:t>ROUND</a:t>
            </a:r>
            <a:r>
              <a:rPr lang="fr-FR" sz="1100" b="1" dirty="0"/>
              <a:t>((COUNT(</a:t>
            </a:r>
            <a:r>
              <a:rPr lang="fr-FR" sz="1100" b="1" dirty="0" err="1"/>
              <a:t>v.Id_vente</a:t>
            </a:r>
            <a:r>
              <a:rPr lang="fr-FR" sz="1100" b="1" dirty="0"/>
              <a:t>) * 1000.0) / </a:t>
            </a:r>
            <a:r>
              <a:rPr lang="fr-FR" sz="1100" b="1" dirty="0" err="1"/>
              <a:t>c.Population_municipale</a:t>
            </a:r>
            <a:r>
              <a:rPr lang="fr-FR" sz="1100" b="1" dirty="0"/>
              <a:t>, 2) AS Transactions_pour_1000_hab</a:t>
            </a:r>
          </a:p>
          <a:p>
            <a:pPr lvl="0"/>
            <a:r>
              <a:rPr lang="fr-FR" sz="1100" b="1" dirty="0"/>
              <a:t>FROM ventes v</a:t>
            </a:r>
          </a:p>
          <a:p>
            <a:pPr lvl="0"/>
            <a:r>
              <a:rPr lang="fr-FR" sz="1100" b="1" dirty="0"/>
              <a:t>JOIN biens b ON </a:t>
            </a:r>
            <a:r>
              <a:rPr lang="fr-FR" sz="1100" b="1" dirty="0" err="1"/>
              <a:t>v.Id_bien</a:t>
            </a:r>
            <a:r>
              <a:rPr lang="fr-FR" sz="1100" b="1" dirty="0"/>
              <a:t> = </a:t>
            </a:r>
            <a:r>
              <a:rPr lang="fr-FR" sz="1100" b="1" dirty="0" err="1"/>
              <a:t>b.Id_bien</a:t>
            </a:r>
            <a:endParaRPr lang="fr-FR" sz="1100" b="1" dirty="0"/>
          </a:p>
          <a:p>
            <a:pPr lvl="0"/>
            <a:r>
              <a:rPr lang="fr-FR" sz="1100" b="1" dirty="0"/>
              <a:t>JOIN communes c ON </a:t>
            </a:r>
            <a:r>
              <a:rPr lang="fr-FR" sz="1100" b="1" dirty="0" err="1"/>
              <a:t>b.Id_codedep_codecommune</a:t>
            </a:r>
            <a:r>
              <a:rPr lang="fr-FR" sz="1100" b="1" dirty="0"/>
              <a:t> = </a:t>
            </a:r>
            <a:r>
              <a:rPr lang="fr-FR" sz="1100" b="1" dirty="0" err="1"/>
              <a:t>c.Id_codedep_codecommune</a:t>
            </a:r>
            <a:endParaRPr lang="fr-FR" sz="1100" b="1" dirty="0"/>
          </a:p>
          <a:p>
            <a:pPr lvl="0"/>
            <a:r>
              <a:rPr lang="fr-FR" sz="1100" b="1" dirty="0"/>
              <a:t>WHERE </a:t>
            </a:r>
            <a:r>
              <a:rPr lang="fr-FR" sz="1100" b="1" dirty="0" err="1"/>
              <a:t>c.Population_municipale</a:t>
            </a:r>
            <a:r>
              <a:rPr lang="fr-FR" sz="1100" b="1" dirty="0"/>
              <a:t> &gt; 10000</a:t>
            </a:r>
          </a:p>
          <a:p>
            <a:pPr lvl="0"/>
            <a:r>
              <a:rPr lang="fr-FR" sz="1100" b="1" dirty="0"/>
              <a:t>GROUP BY </a:t>
            </a:r>
            <a:r>
              <a:rPr lang="fr-FR" sz="1100" b="1" dirty="0" err="1"/>
              <a:t>c.Nom_commune</a:t>
            </a:r>
            <a:r>
              <a:rPr lang="fr-FR" sz="1100" b="1" dirty="0"/>
              <a:t>, </a:t>
            </a:r>
            <a:r>
              <a:rPr lang="fr-FR" sz="1100" b="1" dirty="0" err="1"/>
              <a:t>c.Population_municipale</a:t>
            </a:r>
            <a:endParaRPr lang="fr-FR" sz="1100" b="1" dirty="0"/>
          </a:p>
          <a:p>
            <a:pPr lvl="0"/>
            <a:r>
              <a:rPr lang="fr-FR" sz="1100" b="1" dirty="0"/>
              <a:t>ORDER BY Transactions_pour_1000_hab DESC</a:t>
            </a:r>
          </a:p>
          <a:p>
            <a:pPr lvl="0"/>
            <a:r>
              <a:rPr lang="fr-FR" sz="1100" b="1" dirty="0"/>
              <a:t>LIMIT 20;</a:t>
            </a:r>
            <a:endParaRPr lang="fr-FR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1F68C1-A066-01B9-CA31-96F54FC49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435409"/>
              </p:ext>
            </p:extLst>
          </p:nvPr>
        </p:nvGraphicFramePr>
        <p:xfrm>
          <a:off x="4401847" y="1617978"/>
          <a:ext cx="4235966" cy="3456037"/>
        </p:xfrm>
        <a:graphic>
          <a:graphicData uri="http://schemas.openxmlformats.org/drawingml/2006/table">
            <a:tbl>
              <a:tblPr/>
              <a:tblGrid>
                <a:gridCol w="1000760">
                  <a:extLst>
                    <a:ext uri="{9D8B030D-6E8A-4147-A177-3AD203B41FA5}">
                      <a16:colId xmlns:a16="http://schemas.microsoft.com/office/drawing/2014/main" val="1955915898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3171029365"/>
                    </a:ext>
                  </a:extLst>
                </a:gridCol>
                <a:gridCol w="574040">
                  <a:extLst>
                    <a:ext uri="{9D8B030D-6E8A-4147-A177-3AD203B41FA5}">
                      <a16:colId xmlns:a16="http://schemas.microsoft.com/office/drawing/2014/main" val="2696437115"/>
                    </a:ext>
                  </a:extLst>
                </a:gridCol>
                <a:gridCol w="1462286">
                  <a:extLst>
                    <a:ext uri="{9D8B030D-6E8A-4147-A177-3AD203B41FA5}">
                      <a16:colId xmlns:a16="http://schemas.microsoft.com/office/drawing/2014/main" val="712549885"/>
                    </a:ext>
                  </a:extLst>
                </a:gridCol>
              </a:tblGrid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1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Nom_commune</a:t>
                      </a:r>
                      <a:endParaRPr lang="fr-FR" sz="7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1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Population_municipale</a:t>
                      </a:r>
                      <a:endParaRPr lang="fr-FR" sz="7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1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Nb_Ventes</a:t>
                      </a:r>
                      <a:endParaRPr lang="fr-FR" sz="7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Transactions_pour_1000_hab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259782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2e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21595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127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5.88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445572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1er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15917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79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4.96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589738"/>
                  </a:ext>
                </a:extLst>
              </a:tr>
              <a:tr h="25187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La Baule-Escoublac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16255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77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4.74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57857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Arcachon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11630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4.73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097701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3e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34025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161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4.73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150202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4e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29131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120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4.12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795880"/>
                  </a:ext>
                </a:extLst>
              </a:tr>
              <a:tr h="25187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Roquebrune-Cap-Martin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12839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52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4.05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34046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8e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35655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139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3.9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8717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Sanary-sur-Mer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16889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60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3.55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906368"/>
                  </a:ext>
                </a:extLst>
              </a:tr>
              <a:tr h="25187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La Londe-les-Maures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10641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37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3.48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8889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9e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60026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208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3.47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953497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6e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40303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139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3.45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07914"/>
                  </a:ext>
                </a:extLst>
              </a:tr>
              <a:tr h="25187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Saint-Cyr-sur-Mer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11484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38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3.31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033773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Chantilly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10950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3.2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20605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Pornichet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11141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3.14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118299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Saint-Mandé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22377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69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3.08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0899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Paris 10e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86472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264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3.05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47185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Menton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30525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91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2.98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515299"/>
                  </a:ext>
                </a:extLst>
              </a:tr>
              <a:tr h="25187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Saint-Hilaire-de-Riez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11297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33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2.92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688462"/>
                  </a:ext>
                </a:extLst>
              </a:tr>
              <a:tr h="1372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Vincennes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49788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141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sz="7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2.83</a:t>
                      </a:r>
                    </a:p>
                  </a:txBody>
                  <a:tcPr marL="13593" marR="13593" marT="13593" marB="1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81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24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fr"/>
              <a:t>Merci !</a:t>
            </a:r>
            <a:endParaRPr/>
          </a:p>
        </p:txBody>
      </p:sp>
      <p:pic>
        <p:nvPicPr>
          <p:cNvPr id="354" name="Google Shape;354;p4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3">
            <a:alphaModFix/>
          </a:blip>
          <a:srcRect l="11387" t="12667" r="63940" b="13973"/>
          <a:stretch/>
        </p:blipFill>
        <p:spPr>
          <a:xfrm>
            <a:off x="1980103" y="1578297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/>
              <a:t>La stratégie de sauvegarde et la conformité RGPD</a:t>
            </a:r>
            <a:endParaRPr b="0"/>
          </a:p>
        </p:txBody>
      </p:sp>
      <p:sp>
        <p:nvSpPr>
          <p:cNvPr id="278" name="Google Shape;278;p3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63007C-2E26-6417-F1DE-A43E76419E5C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742847" y="1645092"/>
            <a:ext cx="737245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Sauvegarde : Exports réguliers CSV/SQL (ex. : backup hebdo)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RGPD : Pas de données personnelles (ex. : exclus noms acquéreurs) ; minimisation (seulement données nécessaires pour prix) ; anonymisation codes géo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/>
              <a:t>Les données initiales</a:t>
            </a:r>
            <a:endParaRPr b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28440-E09F-8316-47FC-732233F0A461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555170" y="1424915"/>
            <a:ext cx="876935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DVF : Transactions foncières (prix, adresses, surfaces)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INSEE : Population communes (PMUN, PTOT)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Référentiel géo : Régions/départements/communes (codes,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coords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7711052" cy="490928"/>
          </a:xfrm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 dirty="0"/>
              <a:t>L’extrait du dictionnaire des données</a:t>
            </a:r>
            <a:endParaRPr lang="fr-FR" b="0"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ftr" idx="4294967295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lang="fr-FR"/>
          </a:p>
        </p:txBody>
      </p:sp>
      <p:sp>
        <p:nvSpPr>
          <p:cNvPr id="297" name="Google Shape;297;p37" hidden="1"/>
          <p:cNvSpPr txBox="1">
            <a:spLocks noGrp="1"/>
          </p:cNvSpPr>
          <p:nvPr>
            <p:ph type="sldNum" idx="4294967295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fr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3A99A-C577-682F-E921-538C889C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96" y="657674"/>
            <a:ext cx="6474562" cy="1607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596CD-5951-EAD6-8459-7B868458B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3644034" cy="174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CEA45-E33C-68EC-E443-897995D67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413" y="2571750"/>
            <a:ext cx="5330871" cy="16079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-FR" b="0"/>
              <a:t>Le schéma relationnel normalisé</a:t>
            </a:r>
          </a:p>
        </p:txBody>
      </p:sp>
      <p:sp>
        <p:nvSpPr>
          <p:cNvPr id="306" name="Google Shape;306;p38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 smtClean="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fr"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B98885-B9D5-0004-4829-89345AF146C2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875602" y="978456"/>
            <a:ext cx="274439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(CODREG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reg_nom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Departement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(CODDEP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dep_nom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CODREG FK)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Commune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Id_codedep_codecommune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PK, COM, PMUN, PTOT, CODDEP FK)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Bien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Id_bien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No_voie,code_postal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Type_voie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Voie,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Surface_reelle_bati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Nombre_pieces_principales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Type_Local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Id_codedep_codecommune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FK)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Vente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Id_vente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Date_mutation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Valeur_fonciere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Id_bien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FK)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76914-BEE5-61B7-A1B1-0FA340F8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" y="1446922"/>
            <a:ext cx="4553046" cy="2439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title"/>
          </p:nvPr>
        </p:nvSpPr>
        <p:spPr>
          <a:xfrm>
            <a:off x="55201" y="0"/>
            <a:ext cx="4714344" cy="119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sz="2700" b="0" dirty="0"/>
              <a:t>La base de données avec les tables créées et les données chargées</a:t>
            </a:r>
            <a:endParaRPr sz="2700" b="0"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DAB3B-97E5-0997-D401-24D731212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" y="3137502"/>
            <a:ext cx="1556138" cy="1903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68495-01E2-3481-50CE-E9F95810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664" y="3137502"/>
            <a:ext cx="1225870" cy="1962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060D8-FF36-E0BB-5ED6-CC28FFC90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8" y="1195874"/>
            <a:ext cx="2977612" cy="1831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39A83-F6EA-4739-EB78-DE2077B10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045" y="1084884"/>
            <a:ext cx="2795537" cy="20893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AB134F-43B6-35EA-34BD-B50B31A22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604" y="1084884"/>
            <a:ext cx="2296017" cy="3649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fr" sz="2400" b="0"/>
              <a:t>Les requêtes ou screenshot qui permettent de démontrer le bon chargement des données</a:t>
            </a:r>
            <a:endParaRPr sz="2400" b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body" idx="2"/>
          </p:nvPr>
        </p:nvSpPr>
        <p:spPr>
          <a:xfrm>
            <a:off x="390523" y="1552755"/>
            <a:ext cx="6978592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r>
              <a:rPr lang="fr-FR" dirty="0"/>
              <a:t>Requête exemple : SELECT COUNT(*) FROM Ventes ; (résultat: 34169)</a:t>
            </a:r>
          </a:p>
          <a:p>
            <a:r>
              <a:rPr lang="fr-FR" dirty="0"/>
              <a:t>Requête exemple : SELECT COUNT(*) FROM Biens ; (résultat: 33169)</a:t>
            </a:r>
          </a:p>
          <a:p>
            <a:r>
              <a:rPr lang="fr-FR" dirty="0"/>
              <a:t>Requête exemple : SELECT COUNT(*) FROM </a:t>
            </a:r>
            <a:r>
              <a:rPr lang="fr-FR" dirty="0" err="1"/>
              <a:t>Regions</a:t>
            </a:r>
            <a:r>
              <a:rPr lang="fr-FR" dirty="0"/>
              <a:t> ; (résultat: 19)</a:t>
            </a:r>
          </a:p>
          <a:p>
            <a:r>
              <a:rPr lang="fr-FR" dirty="0"/>
              <a:t>Requête exemple : SELECT COUNT(*) FROM </a:t>
            </a:r>
            <a:r>
              <a:rPr lang="fr-FR" dirty="0" err="1"/>
              <a:t>Departements</a:t>
            </a:r>
            <a:r>
              <a:rPr lang="fr-FR" dirty="0"/>
              <a:t> ; (résultat: 109)</a:t>
            </a:r>
          </a:p>
          <a:p>
            <a:r>
              <a:rPr lang="fr-FR" dirty="0"/>
              <a:t>Requête exemple : SELECT COUNT(*) FROM Communes ; (résultat: 38916)</a:t>
            </a:r>
          </a:p>
          <a:p>
            <a:endParaRPr lang="fr-FR" dirty="0"/>
          </a:p>
          <a:p>
            <a:endParaRPr lang="fr-FR" dirty="0">
              <a:effectLst/>
            </a:endParaRPr>
          </a:p>
        </p:txBody>
      </p:sp>
      <p:sp>
        <p:nvSpPr>
          <p:cNvPr id="323" name="Google Shape;323;p4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fr" b="0">
                <a:latin typeface="Calibri"/>
                <a:ea typeface="Calibri"/>
                <a:cs typeface="Calibri"/>
                <a:sym typeface="Calibri"/>
              </a:rPr>
              <a:t>Requêtes SQL et résultats</a:t>
            </a:r>
            <a:endParaRPr/>
          </a:p>
        </p:txBody>
      </p:sp>
      <p:sp>
        <p:nvSpPr>
          <p:cNvPr id="333" name="Google Shape;333;p41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1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Sous-titre</a:t>
            </a:r>
            <a:endParaRPr/>
          </a:p>
        </p:txBody>
      </p:sp>
      <p:pic>
        <p:nvPicPr>
          <p:cNvPr id="335" name="Google Shape;335;p41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3">
            <a:alphaModFix/>
          </a:blip>
          <a:srcRect l="11387" t="12667" r="63940" b="13973"/>
          <a:stretch/>
        </p:blipFill>
        <p:spPr>
          <a:xfrm>
            <a:off x="1979722" y="1607746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2651</Words>
  <Application>Microsoft Office PowerPoint</Application>
  <PresentationFormat>On-screen Show (16:9)</PresentationFormat>
  <Paragraphs>584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 Black</vt:lpstr>
      <vt:lpstr>Calibri</vt:lpstr>
      <vt:lpstr>Courier New</vt:lpstr>
      <vt:lpstr>Arial</vt:lpstr>
      <vt:lpstr>Simple Light</vt:lpstr>
      <vt:lpstr>Thème Office</vt:lpstr>
      <vt:lpstr>Création et utilisation de la base de données</vt:lpstr>
      <vt:lpstr>Contexte du projet</vt:lpstr>
      <vt:lpstr>La stratégie de sauvegarde et la conformité RGPD</vt:lpstr>
      <vt:lpstr>Les données initiales</vt:lpstr>
      <vt:lpstr>L’extrait du dictionnaire des données</vt:lpstr>
      <vt:lpstr>Le schéma relationnel normalisé</vt:lpstr>
      <vt:lpstr>La base de données avec les tables créées et les données chargées</vt:lpstr>
      <vt:lpstr>Les requêtes ou screenshot qui permettent de démontrer le bon chargement des données</vt:lpstr>
      <vt:lpstr>Requêtes SQL et résultats</vt:lpstr>
      <vt:lpstr>Requête 1</vt:lpstr>
      <vt:lpstr>Requête 2</vt:lpstr>
      <vt:lpstr>Requête 3</vt:lpstr>
      <vt:lpstr>Requête 4</vt:lpstr>
      <vt:lpstr>Requête 5</vt:lpstr>
      <vt:lpstr>Requête 6</vt:lpstr>
      <vt:lpstr>Requête 7</vt:lpstr>
      <vt:lpstr>Requête 8</vt:lpstr>
      <vt:lpstr>Requête 9</vt:lpstr>
      <vt:lpstr>Requête 10</vt:lpstr>
      <vt:lpstr>Requête 11</vt:lpstr>
      <vt:lpstr>Requête 12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lucien nzeutom</cp:lastModifiedBy>
  <cp:revision>31</cp:revision>
  <dcterms:modified xsi:type="dcterms:W3CDTF">2026-02-02T18:25:48Z</dcterms:modified>
</cp:coreProperties>
</file>